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docProps/core.xml" ContentType="application/vnd.openxmlformats-package.core-properties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s/slide3.xml" ContentType="application/vnd.openxmlformats-officedocument.presentationml.slide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Default Extension="pdf" ContentType="application/pdf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4" r:id="rId5"/>
    <p:sldId id="259" r:id="rId6"/>
    <p:sldId id="261" r:id="rId7"/>
    <p:sldId id="265" r:id="rId8"/>
    <p:sldId id="266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E0E0E0"/>
    <a:srgbClr val="326599"/>
    <a:srgbClr val="E1E1E1"/>
    <a:srgbClr val="F9F9F9"/>
    <a:srgbClr val="FFFFD4"/>
    <a:srgbClr val="51B5FF"/>
    <a:srgbClr val="6261FC"/>
    <a:srgbClr val="8B659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4946" autoAdjust="0"/>
    <p:restoredTop sz="94660"/>
  </p:normalViewPr>
  <p:slideViewPr>
    <p:cSldViewPr snapToGrid="0">
      <p:cViewPr varScale="1">
        <p:scale>
          <a:sx n="154" d="100"/>
          <a:sy n="154" d="100"/>
        </p:scale>
        <p:origin x="-118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05726-FA5A-C543-9258-9D3B4CCEA372}" type="datetimeFigureOut">
              <a:rPr lang="en-US" smtClean="0"/>
              <a:pPr/>
              <a:t>1/21/11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3FE23-4D65-9A43-8A62-F323883AE1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05726-FA5A-C543-9258-9D3B4CCEA372}" type="datetimeFigureOut">
              <a:rPr lang="en-US" smtClean="0"/>
              <a:pPr/>
              <a:t>1/21/11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3FE23-4D65-9A43-8A62-F323883AE1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05726-FA5A-C543-9258-9D3B4CCEA372}" type="datetimeFigureOut">
              <a:rPr lang="en-US" smtClean="0"/>
              <a:pPr/>
              <a:t>1/21/11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3FE23-4D65-9A43-8A62-F323883AE1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05726-FA5A-C543-9258-9D3B4CCEA372}" type="datetimeFigureOut">
              <a:rPr lang="en-US" smtClean="0"/>
              <a:pPr/>
              <a:t>1/21/11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3FE23-4D65-9A43-8A62-F323883AE1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05726-FA5A-C543-9258-9D3B4CCEA372}" type="datetimeFigureOut">
              <a:rPr lang="en-US" smtClean="0"/>
              <a:pPr/>
              <a:t>1/21/11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3FE23-4D65-9A43-8A62-F323883AE1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05726-FA5A-C543-9258-9D3B4CCEA372}" type="datetimeFigureOut">
              <a:rPr lang="en-US" smtClean="0"/>
              <a:pPr/>
              <a:t>1/21/11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3FE23-4D65-9A43-8A62-F323883AE1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05726-FA5A-C543-9258-9D3B4CCEA372}" type="datetimeFigureOut">
              <a:rPr lang="en-US" smtClean="0"/>
              <a:pPr/>
              <a:t>1/21/11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3FE23-4D65-9A43-8A62-F323883AE1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05726-FA5A-C543-9258-9D3B4CCEA372}" type="datetimeFigureOut">
              <a:rPr lang="en-US" smtClean="0"/>
              <a:pPr/>
              <a:t>1/21/11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3FE23-4D65-9A43-8A62-F323883AE1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05726-FA5A-C543-9258-9D3B4CCEA372}" type="datetimeFigureOut">
              <a:rPr lang="en-US" smtClean="0"/>
              <a:pPr/>
              <a:t>1/21/11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3FE23-4D65-9A43-8A62-F323883AE1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05726-FA5A-C543-9258-9D3B4CCEA372}" type="datetimeFigureOut">
              <a:rPr lang="en-US" smtClean="0"/>
              <a:pPr/>
              <a:t>1/21/11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3FE23-4D65-9A43-8A62-F323883AE1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05726-FA5A-C543-9258-9D3B4CCEA372}" type="datetimeFigureOut">
              <a:rPr lang="en-US" smtClean="0"/>
              <a:pPr/>
              <a:t>1/21/11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3FE23-4D65-9A43-8A62-F323883AE1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705726-FA5A-C543-9258-9D3B4CCEA372}" type="datetimeFigureOut">
              <a:rPr lang="en-US" smtClean="0"/>
              <a:pPr/>
              <a:t>1/21/11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13FE23-4D65-9A43-8A62-F323883AE12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df"/><Relationship Id="rId3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df"/><Relationship Id="rId3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GeneMANIA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Help Images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 rot="10800000" flipV="1">
            <a:off x="1600200" y="3200400"/>
            <a:ext cx="2667000" cy="1371600"/>
          </a:xfrm>
          <a:prstGeom prst="line">
            <a:avLst/>
          </a:prstGeom>
          <a:ln w="127000" cap="flat" cmpd="sng" algn="ctr">
            <a:solidFill>
              <a:srgbClr val="6261FC">
                <a:alpha val="7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16200000" flipV="1">
            <a:off x="2438400" y="1371600"/>
            <a:ext cx="2286000" cy="1371600"/>
          </a:xfrm>
          <a:prstGeom prst="line">
            <a:avLst/>
          </a:prstGeom>
          <a:ln w="104775" cap="flat" cmpd="sng" algn="ctr">
            <a:solidFill>
              <a:srgbClr val="6261FC">
                <a:alpha val="7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10800000">
            <a:off x="4267200" y="3200400"/>
            <a:ext cx="3200400" cy="1371600"/>
          </a:xfrm>
          <a:prstGeom prst="line">
            <a:avLst/>
          </a:prstGeom>
          <a:ln w="82550" cap="flat" cmpd="sng" algn="ctr">
            <a:solidFill>
              <a:srgbClr val="8B6593">
                <a:alpha val="7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5400000">
            <a:off x="419101" y="2095500"/>
            <a:ext cx="3657601" cy="1295399"/>
          </a:xfrm>
          <a:prstGeom prst="line">
            <a:avLst/>
          </a:prstGeom>
          <a:ln w="85725" cap="flat" cmpd="sng" algn="ctr">
            <a:solidFill>
              <a:srgbClr val="8B6593">
                <a:alpha val="7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4" name="Oval 3"/>
          <p:cNvSpPr/>
          <p:nvPr/>
        </p:nvSpPr>
        <p:spPr>
          <a:xfrm>
            <a:off x="3733800" y="2705100"/>
            <a:ext cx="990600" cy="99060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514600" y="533400"/>
            <a:ext cx="800100" cy="800100"/>
          </a:xfrm>
          <a:prstGeom prst="ellipse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7162800" y="4267200"/>
            <a:ext cx="609600" cy="609600"/>
          </a:xfrm>
          <a:prstGeom prst="ellipse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1219200" y="4191000"/>
            <a:ext cx="762000" cy="762000"/>
          </a:xfrm>
          <a:prstGeom prst="ellipse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552185" y="2895600"/>
            <a:ext cx="22202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800" b="1" dirty="0" smtClean="0">
                <a:latin typeface="Helvetica"/>
                <a:cs typeface="Helvetica"/>
              </a:rPr>
              <a:t>Query Gene</a:t>
            </a:r>
            <a:endParaRPr lang="en-US" sz="2800" b="1" dirty="0">
              <a:latin typeface="Helvetica"/>
              <a:cs typeface="Helvetica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953613" y="652789"/>
            <a:ext cx="28188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800" b="1" dirty="0" smtClean="0">
                <a:latin typeface="Helvetica"/>
                <a:cs typeface="Helvetica"/>
              </a:rPr>
              <a:t>Predicted Gene</a:t>
            </a:r>
            <a:endParaRPr lang="en-US" sz="2800" b="1" dirty="0">
              <a:latin typeface="Helvetica"/>
              <a:cs typeface="Helvetica"/>
            </a:endParaRPr>
          </a:p>
        </p:txBody>
      </p:sp>
      <p:cxnSp>
        <p:nvCxnSpPr>
          <p:cNvPr id="26" name="Straight Arrow Connector 25"/>
          <p:cNvCxnSpPr>
            <a:stCxn id="22" idx="1"/>
          </p:cNvCxnSpPr>
          <p:nvPr/>
        </p:nvCxnSpPr>
        <p:spPr>
          <a:xfrm rot="10800000" flipV="1">
            <a:off x="3429005" y="914398"/>
            <a:ext cx="1524609" cy="1595"/>
          </a:xfrm>
          <a:prstGeom prst="straightConnector1">
            <a:avLst/>
          </a:prstGeom>
          <a:ln w="38100" cap="flat" cmpd="sng" algn="ctr">
            <a:solidFill>
              <a:schemeClr val="tx1"/>
            </a:solidFill>
            <a:prstDash val="sysDash"/>
            <a:round/>
            <a:headEnd type="none" w="med" len="med"/>
            <a:tailEnd type="triangle" w="lg" len="lg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20" idx="1"/>
          </p:cNvCxnSpPr>
          <p:nvPr/>
        </p:nvCxnSpPr>
        <p:spPr>
          <a:xfrm rot="10800000">
            <a:off x="4866387" y="3157210"/>
            <a:ext cx="685799" cy="1"/>
          </a:xfrm>
          <a:prstGeom prst="straightConnector1">
            <a:avLst/>
          </a:prstGeom>
          <a:ln w="38100" cap="flat" cmpd="sng" algn="ctr">
            <a:solidFill>
              <a:schemeClr val="tx1"/>
            </a:solidFill>
            <a:prstDash val="sysDash"/>
            <a:round/>
            <a:headEnd type="none" w="med" len="med"/>
            <a:tailEnd type="triangle" w="lg" len="lg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3801600" y="4267200"/>
            <a:ext cx="92279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latin typeface="Helvetica"/>
                <a:cs typeface="Helvetica"/>
              </a:rPr>
              <a:t>Link</a:t>
            </a:r>
            <a:endParaRPr lang="en-US" sz="2800" b="1" dirty="0">
              <a:latin typeface="Helvetica"/>
              <a:cs typeface="Helvetica"/>
            </a:endParaRPr>
          </a:p>
        </p:txBody>
      </p:sp>
      <p:cxnSp>
        <p:nvCxnSpPr>
          <p:cNvPr id="33" name="Straight Arrow Connector 32"/>
          <p:cNvCxnSpPr>
            <a:stCxn id="32" idx="1"/>
          </p:cNvCxnSpPr>
          <p:nvPr/>
        </p:nvCxnSpPr>
        <p:spPr>
          <a:xfrm rot="10800000">
            <a:off x="3314700" y="3886200"/>
            <a:ext cx="486900" cy="642610"/>
          </a:xfrm>
          <a:prstGeom prst="straightConnector1">
            <a:avLst/>
          </a:prstGeom>
          <a:ln w="38100" cap="flat" cmpd="sng" algn="ctr">
            <a:solidFill>
              <a:schemeClr val="tx1"/>
            </a:solidFill>
            <a:prstDash val="sysDash"/>
            <a:round/>
            <a:headEnd type="none" w="med" len="med"/>
            <a:tailEnd type="triangle" w="lg" len="lg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1775521" y="5410200"/>
            <a:ext cx="589775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Helvetica"/>
                <a:cs typeface="Helvetica"/>
              </a:rPr>
              <a:t>Networks link interacting or functionally associated genes</a:t>
            </a:r>
            <a:endParaRPr lang="en-US" sz="3200" dirty="0">
              <a:latin typeface="Helvetica"/>
              <a:cs typeface="Helvetic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 rot="10800000" flipV="1">
            <a:off x="1600203" y="2590800"/>
            <a:ext cx="5410197" cy="1295400"/>
          </a:xfrm>
          <a:prstGeom prst="line">
            <a:avLst/>
          </a:prstGeom>
          <a:ln w="127000" cap="flat" cmpd="sng" algn="ctr">
            <a:solidFill>
              <a:srgbClr val="6261FC">
                <a:alpha val="7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10800000">
            <a:off x="2895601" y="914400"/>
            <a:ext cx="4114801" cy="1676400"/>
          </a:xfrm>
          <a:prstGeom prst="line">
            <a:avLst/>
          </a:prstGeom>
          <a:ln w="104775" cap="flat" cmpd="sng" algn="ctr">
            <a:solidFill>
              <a:srgbClr val="6261FC">
                <a:alpha val="7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16200000" flipV="1">
            <a:off x="2228692" y="1582905"/>
            <a:ext cx="3503604" cy="2169785"/>
          </a:xfrm>
          <a:prstGeom prst="line">
            <a:avLst/>
          </a:prstGeom>
          <a:ln w="92075" cap="flat" cmpd="sng" algn="ctr">
            <a:solidFill>
              <a:srgbClr val="8B6593">
                <a:alpha val="7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5400000">
            <a:off x="762001" y="1752600"/>
            <a:ext cx="2971802" cy="1295400"/>
          </a:xfrm>
          <a:prstGeom prst="line">
            <a:avLst/>
          </a:prstGeom>
          <a:ln w="117475" cap="flat" cmpd="sng" algn="ctr">
            <a:solidFill>
              <a:srgbClr val="8B6593">
                <a:alpha val="7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4" name="Oval 3"/>
          <p:cNvSpPr/>
          <p:nvPr/>
        </p:nvSpPr>
        <p:spPr>
          <a:xfrm>
            <a:off x="2400300" y="419099"/>
            <a:ext cx="990600" cy="990600"/>
          </a:xfrm>
          <a:prstGeom prst="ellipse">
            <a:avLst/>
          </a:prstGeom>
          <a:solidFill>
            <a:schemeClr val="bg1">
              <a:lumMod val="75000"/>
            </a:schemeClr>
          </a:solidFill>
          <a:ln w="508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152400" dir="5400000" sx="102000" sy="102000" algn="tl" rotWithShape="0">
              <a:srgbClr val="FFFF00">
                <a:alpha val="86000"/>
              </a:srgbClr>
            </a:outerShd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6610351" y="2190750"/>
            <a:ext cx="800100" cy="800100"/>
          </a:xfrm>
          <a:prstGeom prst="ellipse">
            <a:avLst/>
          </a:prstGeom>
          <a:solidFill>
            <a:schemeClr val="bg1"/>
          </a:solidFill>
          <a:ln>
            <a:solidFill>
              <a:srgbClr val="7F7F7F"/>
            </a:solidFill>
          </a:ln>
          <a:effectLst>
            <a:outerShdw blurRad="114300" dir="1800000">
              <a:srgbClr val="51B5FF">
                <a:alpha val="84000"/>
              </a:srgbClr>
            </a:outerShd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4684386" y="4038600"/>
            <a:ext cx="762000" cy="762000"/>
          </a:xfrm>
          <a:prstGeom prst="ellipse">
            <a:avLst/>
          </a:prstGeom>
          <a:solidFill>
            <a:schemeClr val="bg1"/>
          </a:solidFill>
          <a:ln>
            <a:solidFill>
              <a:srgbClr val="7F7F7F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1219199" y="3505200"/>
            <a:ext cx="762000" cy="762000"/>
          </a:xfrm>
          <a:prstGeom prst="ellipse">
            <a:avLst/>
          </a:prstGeom>
          <a:solidFill>
            <a:schemeClr val="bg1"/>
          </a:solidFill>
          <a:ln>
            <a:solidFill>
              <a:srgbClr val="7F7F7F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065385" y="419099"/>
            <a:ext cx="385001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Helvetica"/>
                <a:cs typeface="Helvetica"/>
              </a:rPr>
              <a:t>Click to highlight and see node tooltip</a:t>
            </a:r>
            <a:endParaRPr lang="en-US" sz="2800" b="1" dirty="0">
              <a:latin typeface="Helvetica"/>
              <a:cs typeface="Helvetica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690828" y="3617895"/>
            <a:ext cx="263914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atin typeface="Helvetica"/>
                <a:cs typeface="Helvetica"/>
              </a:rPr>
              <a:t>Click and drag to move</a:t>
            </a:r>
            <a:endParaRPr lang="en-US" sz="2800" b="1" dirty="0">
              <a:latin typeface="Helvetica"/>
              <a:cs typeface="Helvetica"/>
            </a:endParaRPr>
          </a:p>
        </p:txBody>
      </p:sp>
      <p:cxnSp>
        <p:nvCxnSpPr>
          <p:cNvPr id="26" name="Straight Arrow Connector 25"/>
          <p:cNvCxnSpPr>
            <a:stCxn id="22" idx="0"/>
          </p:cNvCxnSpPr>
          <p:nvPr/>
        </p:nvCxnSpPr>
        <p:spPr>
          <a:xfrm rot="5400000" flipH="1" flipV="1">
            <a:off x="6763552" y="3371047"/>
            <a:ext cx="493696" cy="1"/>
          </a:xfrm>
          <a:prstGeom prst="straightConnector1">
            <a:avLst/>
          </a:prstGeom>
          <a:ln w="38100" cap="flat" cmpd="sng" algn="ctr">
            <a:solidFill>
              <a:schemeClr val="tx1"/>
            </a:solidFill>
            <a:prstDash val="sysDash"/>
            <a:round/>
            <a:headEnd type="none" w="med" len="med"/>
            <a:tailEnd type="triangle" w="lg" len="lg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20" idx="1"/>
          </p:cNvCxnSpPr>
          <p:nvPr/>
        </p:nvCxnSpPr>
        <p:spPr>
          <a:xfrm rot="10800000" flipV="1">
            <a:off x="3657615" y="896153"/>
            <a:ext cx="1407771" cy="6"/>
          </a:xfrm>
          <a:prstGeom prst="straightConnector1">
            <a:avLst/>
          </a:prstGeom>
          <a:ln w="38100" cap="flat" cmpd="sng" algn="ctr">
            <a:solidFill>
              <a:schemeClr val="tx1"/>
            </a:solidFill>
            <a:prstDash val="sysDash"/>
            <a:round/>
            <a:headEnd type="none" w="med" len="med"/>
            <a:tailEnd type="triangle" w="lg" len="lg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5141586" y="5320496"/>
            <a:ext cx="270701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Helvetica"/>
                <a:cs typeface="Helvetica"/>
              </a:rPr>
              <a:t>Pan and zoom</a:t>
            </a:r>
          </a:p>
          <a:p>
            <a:r>
              <a:rPr lang="en-US" sz="2800" b="1" dirty="0" smtClean="0">
                <a:latin typeface="Helvetica"/>
                <a:cs typeface="Helvetica"/>
              </a:rPr>
              <a:t>control</a:t>
            </a:r>
            <a:endParaRPr lang="en-US" sz="2800" b="1" dirty="0">
              <a:latin typeface="Helvetica"/>
              <a:cs typeface="Helvetica"/>
            </a:endParaRPr>
          </a:p>
        </p:txBody>
      </p:sp>
      <p:grpSp>
        <p:nvGrpSpPr>
          <p:cNvPr id="69" name="Group 68"/>
          <p:cNvGrpSpPr/>
          <p:nvPr/>
        </p:nvGrpSpPr>
        <p:grpSpPr>
          <a:xfrm>
            <a:off x="609600" y="5105400"/>
            <a:ext cx="3429000" cy="1295400"/>
            <a:chOff x="990600" y="4800600"/>
            <a:chExt cx="3429000" cy="1295400"/>
          </a:xfrm>
        </p:grpSpPr>
        <p:sp>
          <p:nvSpPr>
            <p:cNvPr id="51" name="Rounded Rectangle 50"/>
            <p:cNvSpPr/>
            <p:nvPr/>
          </p:nvSpPr>
          <p:spPr>
            <a:xfrm>
              <a:off x="990600" y="4800600"/>
              <a:ext cx="3429000" cy="1295400"/>
            </a:xfrm>
            <a:prstGeom prst="roundRect">
              <a:avLst>
                <a:gd name="adj" fmla="val 30882"/>
              </a:avLst>
            </a:prstGeom>
            <a:solidFill>
              <a:srgbClr val="FFFFFF"/>
            </a:solidFill>
            <a:ln w="31750" cap="flat" cmpd="sng" algn="ctr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Minus 51"/>
            <p:cNvSpPr/>
            <p:nvPr/>
          </p:nvSpPr>
          <p:spPr>
            <a:xfrm>
              <a:off x="2438400" y="5030093"/>
              <a:ext cx="355005" cy="355005"/>
            </a:xfrm>
            <a:prstGeom prst="mathMinus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53" name="Plus 52"/>
            <p:cNvSpPr/>
            <p:nvPr/>
          </p:nvSpPr>
          <p:spPr>
            <a:xfrm>
              <a:off x="3810000" y="5030093"/>
              <a:ext cx="355005" cy="355005"/>
            </a:xfrm>
            <a:prstGeom prst="mathPlus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grpSp>
          <p:nvGrpSpPr>
            <p:cNvPr id="58" name="Group 57"/>
            <p:cNvGrpSpPr/>
            <p:nvPr/>
          </p:nvGrpSpPr>
          <p:grpSpPr>
            <a:xfrm rot="18900000">
              <a:off x="3183342" y="4970977"/>
              <a:ext cx="266833" cy="493329"/>
              <a:chOff x="3122753" y="3926271"/>
              <a:chExt cx="266833" cy="493329"/>
            </a:xfrm>
            <a:solidFill>
              <a:schemeClr val="tx1">
                <a:lumMod val="75000"/>
                <a:lumOff val="25000"/>
              </a:schemeClr>
            </a:solidFill>
          </p:grpSpPr>
          <p:sp>
            <p:nvSpPr>
              <p:cNvPr id="54" name="Down Arrow 53"/>
              <p:cNvSpPr/>
              <p:nvPr/>
            </p:nvSpPr>
            <p:spPr>
              <a:xfrm>
                <a:off x="3122753" y="4186621"/>
                <a:ext cx="266833" cy="232979"/>
              </a:xfrm>
              <a:prstGeom prst="downArrow">
                <a:avLst>
                  <a:gd name="adj1" fmla="val 30274"/>
                  <a:gd name="adj2" fmla="val 41546"/>
                </a:avLst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</p:sp>
          <p:sp>
            <p:nvSpPr>
              <p:cNvPr id="57" name="Down Arrow 56"/>
              <p:cNvSpPr/>
              <p:nvPr/>
            </p:nvSpPr>
            <p:spPr>
              <a:xfrm flipV="1">
                <a:off x="3122753" y="3926271"/>
                <a:ext cx="266833" cy="232979"/>
              </a:xfrm>
              <a:prstGeom prst="downArrow">
                <a:avLst>
                  <a:gd name="adj1" fmla="val 30274"/>
                  <a:gd name="adj2" fmla="val 41546"/>
                </a:avLst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</p:sp>
        </p:grpSp>
        <p:sp>
          <p:nvSpPr>
            <p:cNvPr id="59" name="Rounded Rectangle 58"/>
            <p:cNvSpPr/>
            <p:nvPr/>
          </p:nvSpPr>
          <p:spPr>
            <a:xfrm>
              <a:off x="2362200" y="5568950"/>
              <a:ext cx="1879004" cy="273348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31750" cap="flat" cmpd="sng" algn="ctr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L-Shape 59"/>
            <p:cNvSpPr/>
            <p:nvPr/>
          </p:nvSpPr>
          <p:spPr>
            <a:xfrm rot="18900000">
              <a:off x="1550548" y="5695476"/>
              <a:ext cx="293641" cy="293641"/>
            </a:xfrm>
            <a:prstGeom prst="corner">
              <a:avLst/>
            </a:prstGeom>
            <a:solidFill>
              <a:schemeClr val="tx1">
                <a:lumMod val="75000"/>
                <a:lumOff val="25000"/>
              </a:schemeClr>
            </a:solidFill>
            <a:ln w="1905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L-Shape 60"/>
            <p:cNvSpPr/>
            <p:nvPr/>
          </p:nvSpPr>
          <p:spPr>
            <a:xfrm rot="2700000" flipV="1">
              <a:off x="1550543" y="4903343"/>
              <a:ext cx="293641" cy="293641"/>
            </a:xfrm>
            <a:prstGeom prst="corner">
              <a:avLst/>
            </a:prstGeom>
            <a:solidFill>
              <a:schemeClr val="tx1">
                <a:lumMod val="75000"/>
                <a:lumOff val="25000"/>
              </a:schemeClr>
            </a:solidFill>
            <a:ln w="1905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L-Shape 63"/>
            <p:cNvSpPr/>
            <p:nvPr/>
          </p:nvSpPr>
          <p:spPr>
            <a:xfrm rot="2700000">
              <a:off x="1127616" y="5318616"/>
              <a:ext cx="293641" cy="293641"/>
            </a:xfrm>
            <a:prstGeom prst="corner">
              <a:avLst/>
            </a:prstGeom>
            <a:solidFill>
              <a:schemeClr val="tx1">
                <a:lumMod val="75000"/>
                <a:lumOff val="25000"/>
              </a:schemeClr>
            </a:solidFill>
            <a:ln w="1905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L-Shape 64"/>
            <p:cNvSpPr/>
            <p:nvPr/>
          </p:nvSpPr>
          <p:spPr>
            <a:xfrm rot="8100000" flipV="1">
              <a:off x="1931542" y="5318618"/>
              <a:ext cx="293641" cy="293641"/>
            </a:xfrm>
            <a:prstGeom prst="corner">
              <a:avLst/>
            </a:prstGeom>
            <a:solidFill>
              <a:schemeClr val="tx1">
                <a:lumMod val="75000"/>
                <a:lumOff val="25000"/>
              </a:schemeClr>
            </a:solidFill>
            <a:ln w="1905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Oval 65"/>
            <p:cNvSpPr/>
            <p:nvPr/>
          </p:nvSpPr>
          <p:spPr>
            <a:xfrm>
              <a:off x="2971800" y="5577511"/>
              <a:ext cx="260351" cy="260351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68" name="Picture 67"/>
            <p:cNvPicPr>
              <a:picLocks noChangeAspect="1"/>
            </p:cNvPicPr>
            <p:nvPr/>
          </p:nvPicPr>
          <mc:AlternateContent>
            <mc:Choice xmlns:ma="http://schemas.microsoft.com/office/mac/drawingml/2008/main" Requires="ma">
              <p:blipFill>
                <a:blip r:embed="rId2">
                  <a:lum bright="17000"/>
                </a:blip>
                <a:stretch>
                  <a:fillRect/>
                </a:stretch>
              </p:blipFill>
            </mc:Choice>
            <mc:Fallback>
              <p:blipFill>
                <a:blip r:embed="rId3">
                  <a:lum bright="17000"/>
                </a:blip>
                <a:stretch>
                  <a:fillRect/>
                </a:stretch>
              </p:blipFill>
            </mc:Fallback>
          </mc:AlternateContent>
          <p:spPr>
            <a:xfrm>
              <a:off x="1444270" y="5235661"/>
              <a:ext cx="460730" cy="403139"/>
            </a:xfrm>
            <a:prstGeom prst="rect">
              <a:avLst/>
            </a:prstGeom>
          </p:spPr>
        </p:pic>
      </p:grpSp>
      <p:cxnSp>
        <p:nvCxnSpPr>
          <p:cNvPr id="70" name="Straight Arrow Connector 69"/>
          <p:cNvCxnSpPr>
            <a:stCxn id="49" idx="1"/>
          </p:cNvCxnSpPr>
          <p:nvPr/>
        </p:nvCxnSpPr>
        <p:spPr>
          <a:xfrm rot="10800000">
            <a:off x="4191000" y="5791200"/>
            <a:ext cx="950587" cy="6350"/>
          </a:xfrm>
          <a:prstGeom prst="straightConnector1">
            <a:avLst/>
          </a:prstGeom>
          <a:ln w="38100" cap="flat" cmpd="sng" algn="ctr">
            <a:solidFill>
              <a:schemeClr val="tx1"/>
            </a:solidFill>
            <a:prstDash val="sysDash"/>
            <a:round/>
            <a:headEnd type="none" w="med" len="med"/>
            <a:tailEnd type="triangle" w="lg" len="lg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8" name="Straight Connector 87"/>
          <p:cNvCxnSpPr/>
          <p:nvPr/>
        </p:nvCxnSpPr>
        <p:spPr>
          <a:xfrm rot="16200000" flipV="1">
            <a:off x="3733801" y="1752600"/>
            <a:ext cx="1981200" cy="1066799"/>
          </a:xfrm>
          <a:prstGeom prst="line">
            <a:avLst/>
          </a:prstGeom>
          <a:ln w="127000" cap="flat" cmpd="sng" algn="ctr">
            <a:solidFill>
              <a:srgbClr val="6261FC">
                <a:alpha val="1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 rot="10800000">
            <a:off x="3397963" y="2743200"/>
            <a:ext cx="1859838" cy="533400"/>
          </a:xfrm>
          <a:prstGeom prst="line">
            <a:avLst/>
          </a:prstGeom>
          <a:ln w="104775" cap="flat" cmpd="sng" algn="ctr">
            <a:solidFill>
              <a:srgbClr val="6261FC">
                <a:alpha val="1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 rot="5400000" flipH="1" flipV="1">
            <a:off x="3016250" y="1644650"/>
            <a:ext cx="1524000" cy="825500"/>
          </a:xfrm>
          <a:prstGeom prst="line">
            <a:avLst/>
          </a:prstGeom>
          <a:ln w="92075" cap="flat" cmpd="sng" algn="ctr">
            <a:solidFill>
              <a:srgbClr val="8B6593">
                <a:alpha val="1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 rot="10800000" flipV="1">
            <a:off x="1905000" y="2743198"/>
            <a:ext cx="1492964" cy="933451"/>
          </a:xfrm>
          <a:prstGeom prst="line">
            <a:avLst/>
          </a:prstGeom>
          <a:ln w="117475" cap="flat" cmpd="sng" algn="ctr">
            <a:solidFill>
              <a:srgbClr val="8B6593">
                <a:alpha val="1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92" name="Oval 91"/>
          <p:cNvSpPr/>
          <p:nvPr/>
        </p:nvSpPr>
        <p:spPr>
          <a:xfrm>
            <a:off x="2864560" y="2286000"/>
            <a:ext cx="990600" cy="990600"/>
          </a:xfrm>
          <a:prstGeom prst="ellipse">
            <a:avLst/>
          </a:prstGeom>
          <a:solidFill>
            <a:srgbClr val="F9F9F9"/>
          </a:solidFill>
          <a:ln w="12700" cap="flat" cmpd="sng" algn="ctr">
            <a:solidFill>
              <a:schemeClr val="bg1">
                <a:lumMod val="9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Oval 92"/>
          <p:cNvSpPr/>
          <p:nvPr/>
        </p:nvSpPr>
        <p:spPr>
          <a:xfrm>
            <a:off x="4883861" y="2876550"/>
            <a:ext cx="800100" cy="800100"/>
          </a:xfrm>
          <a:prstGeom prst="ellipse">
            <a:avLst/>
          </a:prstGeom>
          <a:solidFill>
            <a:schemeClr val="bg1"/>
          </a:solidFill>
          <a:ln w="12700" cap="flat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Oval 93"/>
          <p:cNvSpPr/>
          <p:nvPr/>
        </p:nvSpPr>
        <p:spPr>
          <a:xfrm>
            <a:off x="3855160" y="914400"/>
            <a:ext cx="762000" cy="762000"/>
          </a:xfrm>
          <a:prstGeom prst="ellipse">
            <a:avLst/>
          </a:prstGeom>
          <a:solidFill>
            <a:schemeClr val="bg1"/>
          </a:solidFill>
          <a:ln w="12700" cap="flat" cmpd="sng" algn="ctr">
            <a:solidFill>
              <a:schemeClr val="bg1">
                <a:lumMod val="9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Oval 94"/>
          <p:cNvSpPr/>
          <p:nvPr/>
        </p:nvSpPr>
        <p:spPr>
          <a:xfrm>
            <a:off x="1524000" y="3314701"/>
            <a:ext cx="762000" cy="762000"/>
          </a:xfrm>
          <a:prstGeom prst="ellipse">
            <a:avLst/>
          </a:prstGeom>
          <a:solidFill>
            <a:schemeClr val="bg1"/>
          </a:solidFill>
          <a:ln w="12700" cap="flat" cmpd="sng" algn="ctr">
            <a:solidFill>
              <a:schemeClr val="bg1">
                <a:lumMod val="9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6" name="Group 85"/>
          <p:cNvGrpSpPr/>
          <p:nvPr/>
        </p:nvGrpSpPr>
        <p:grpSpPr>
          <a:xfrm>
            <a:off x="1936039" y="914400"/>
            <a:ext cx="4159961" cy="3162301"/>
            <a:chOff x="301267" y="76850"/>
            <a:chExt cx="4159961" cy="3162301"/>
          </a:xfrm>
        </p:grpSpPr>
        <p:cxnSp>
          <p:nvCxnSpPr>
            <p:cNvPr id="78" name="Straight Connector 77"/>
            <p:cNvCxnSpPr/>
            <p:nvPr/>
          </p:nvCxnSpPr>
          <p:spPr>
            <a:xfrm rot="16200000" flipV="1">
              <a:off x="2511068" y="915050"/>
              <a:ext cx="1981200" cy="1066799"/>
            </a:xfrm>
            <a:prstGeom prst="line">
              <a:avLst/>
            </a:prstGeom>
            <a:ln w="127000" cap="flat" cmpd="sng" algn="ctr">
              <a:solidFill>
                <a:srgbClr val="6261FC">
                  <a:alpha val="2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10800000">
              <a:off x="2175230" y="1905650"/>
              <a:ext cx="1859838" cy="533400"/>
            </a:xfrm>
            <a:prstGeom prst="line">
              <a:avLst/>
            </a:prstGeom>
            <a:ln w="104775" cap="flat" cmpd="sng" algn="ctr">
              <a:solidFill>
                <a:srgbClr val="6261FC">
                  <a:alpha val="2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 flipH="1" flipV="1">
              <a:off x="1793517" y="807100"/>
              <a:ext cx="1524000" cy="825500"/>
            </a:xfrm>
            <a:prstGeom prst="line">
              <a:avLst/>
            </a:prstGeom>
            <a:ln w="92075" cap="flat" cmpd="sng" algn="ctr">
              <a:solidFill>
                <a:srgbClr val="8B6593">
                  <a:alpha val="2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0800000" flipV="1">
              <a:off x="682267" y="1905648"/>
              <a:ext cx="1492964" cy="933451"/>
            </a:xfrm>
            <a:prstGeom prst="line">
              <a:avLst/>
            </a:prstGeom>
            <a:ln w="117475" cap="flat" cmpd="sng" algn="ctr">
              <a:solidFill>
                <a:srgbClr val="8B6593">
                  <a:alpha val="2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  <p:sp>
          <p:nvSpPr>
            <p:cNvPr id="82" name="Oval 81"/>
            <p:cNvSpPr/>
            <p:nvPr/>
          </p:nvSpPr>
          <p:spPr>
            <a:xfrm>
              <a:off x="1641827" y="1448450"/>
              <a:ext cx="990600" cy="99060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solidFill>
                <a:schemeClr val="bg1">
                  <a:lumMod val="8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Oval 82"/>
            <p:cNvSpPr/>
            <p:nvPr/>
          </p:nvSpPr>
          <p:spPr>
            <a:xfrm>
              <a:off x="3661128" y="2039000"/>
              <a:ext cx="800100" cy="800100"/>
            </a:xfrm>
            <a:prstGeom prst="ellipse">
              <a:avLst/>
            </a:prstGeom>
            <a:solidFill>
              <a:schemeClr val="bg1"/>
            </a:solidFill>
            <a:ln w="12700" cap="flat" cmpd="sng" algn="ctr">
              <a:solidFill>
                <a:schemeClr val="bg1">
                  <a:lumMod val="8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Oval 83"/>
            <p:cNvSpPr/>
            <p:nvPr/>
          </p:nvSpPr>
          <p:spPr>
            <a:xfrm>
              <a:off x="2632427" y="76850"/>
              <a:ext cx="762000" cy="762000"/>
            </a:xfrm>
            <a:prstGeom prst="ellipse">
              <a:avLst/>
            </a:prstGeom>
            <a:solidFill>
              <a:schemeClr val="bg1"/>
            </a:solidFill>
            <a:ln w="12700" cap="flat" cmpd="sng" algn="ctr">
              <a:solidFill>
                <a:schemeClr val="bg1">
                  <a:lumMod val="85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Oval 84"/>
            <p:cNvSpPr/>
            <p:nvPr/>
          </p:nvSpPr>
          <p:spPr>
            <a:xfrm>
              <a:off x="301267" y="2477151"/>
              <a:ext cx="762000" cy="762000"/>
            </a:xfrm>
            <a:prstGeom prst="ellipse">
              <a:avLst/>
            </a:prstGeom>
            <a:solidFill>
              <a:schemeClr val="bg1"/>
            </a:solidFill>
            <a:ln w="12700" cap="flat" cmpd="sng" algn="ctr">
              <a:solidFill>
                <a:schemeClr val="bg1">
                  <a:lumMod val="85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6" name="Group 75"/>
          <p:cNvGrpSpPr/>
          <p:nvPr/>
        </p:nvGrpSpPr>
        <p:grpSpPr>
          <a:xfrm>
            <a:off x="2317039" y="914400"/>
            <a:ext cx="4159961" cy="3162301"/>
            <a:chOff x="3318230" y="896001"/>
            <a:chExt cx="4159961" cy="3162301"/>
          </a:xfrm>
        </p:grpSpPr>
        <p:cxnSp>
          <p:nvCxnSpPr>
            <p:cNvPr id="9" name="Straight Connector 8"/>
            <p:cNvCxnSpPr/>
            <p:nvPr/>
          </p:nvCxnSpPr>
          <p:spPr>
            <a:xfrm rot="16200000" flipV="1">
              <a:off x="5528031" y="1734201"/>
              <a:ext cx="1981200" cy="1066799"/>
            </a:xfrm>
            <a:prstGeom prst="line">
              <a:avLst/>
            </a:prstGeom>
            <a:ln w="127000" cap="flat" cmpd="sng" algn="ctr">
              <a:solidFill>
                <a:srgbClr val="6261FC">
                  <a:alpha val="7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0800000">
              <a:off x="5192193" y="2724801"/>
              <a:ext cx="1859838" cy="533400"/>
            </a:xfrm>
            <a:prstGeom prst="line">
              <a:avLst/>
            </a:prstGeom>
            <a:ln w="104775" cap="flat" cmpd="sng" algn="ctr">
              <a:solidFill>
                <a:srgbClr val="6261FC">
                  <a:alpha val="7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 flipH="1" flipV="1">
              <a:off x="4810480" y="1626251"/>
              <a:ext cx="1524000" cy="825500"/>
            </a:xfrm>
            <a:prstGeom prst="line">
              <a:avLst/>
            </a:prstGeom>
            <a:ln w="92075" cap="flat" cmpd="sng" algn="ctr">
              <a:solidFill>
                <a:srgbClr val="8B6593">
                  <a:alpha val="7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 flipV="1">
              <a:off x="3699230" y="2724799"/>
              <a:ext cx="1492964" cy="933451"/>
            </a:xfrm>
            <a:prstGeom prst="line">
              <a:avLst/>
            </a:prstGeom>
            <a:ln w="117475" cap="flat" cmpd="sng" algn="ctr">
              <a:solidFill>
                <a:srgbClr val="8B6593">
                  <a:alpha val="7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  <p:sp>
          <p:nvSpPr>
            <p:cNvPr id="4" name="Oval 3"/>
            <p:cNvSpPr/>
            <p:nvPr/>
          </p:nvSpPr>
          <p:spPr>
            <a:xfrm>
              <a:off x="4658790" y="2267601"/>
              <a:ext cx="990600" cy="990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rgbClr val="7F7F7F"/>
              </a:solidFill>
            </a:ln>
            <a:effectLst/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Oval 4"/>
            <p:cNvSpPr/>
            <p:nvPr/>
          </p:nvSpPr>
          <p:spPr>
            <a:xfrm>
              <a:off x="6678091" y="2858151"/>
              <a:ext cx="800100" cy="8001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7F7F7F"/>
              </a:solidFill>
            </a:ln>
            <a:effectLst/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5649390" y="896001"/>
              <a:ext cx="762000" cy="7620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7F7F7F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3318230" y="3296302"/>
              <a:ext cx="762000" cy="7620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7F7F7F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68" name="Picture 67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2">
                <a:lum bright="-17000" contrast="39000"/>
              </a:blip>
              <a:stretch>
                <a:fillRect/>
              </a:stretch>
            </p:blipFill>
          </mc:Choice>
          <mc:Fallback>
            <p:blipFill>
              <a:blip r:embed="rId3">
                <a:lum bright="-17000" contrast="39000"/>
              </a:blip>
              <a:stretch>
                <a:fillRect/>
              </a:stretch>
            </p:blipFill>
          </mc:Fallback>
        </mc:AlternateContent>
        <p:spPr>
          <a:xfrm>
            <a:off x="6444880" y="4076701"/>
            <a:ext cx="826240" cy="722958"/>
          </a:xfrm>
          <a:prstGeom prst="rect">
            <a:avLst/>
          </a:prstGeom>
        </p:spPr>
      </p:pic>
      <p:sp>
        <p:nvSpPr>
          <p:cNvPr id="30" name="TextBox 29"/>
          <p:cNvSpPr txBox="1"/>
          <p:nvPr/>
        </p:nvSpPr>
        <p:spPr>
          <a:xfrm>
            <a:off x="1676400" y="5323582"/>
            <a:ext cx="589775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i="1" dirty="0" smtClean="0">
                <a:latin typeface="Courier"/>
                <a:cs typeface="Courier"/>
              </a:rPr>
              <a:t>Control </a:t>
            </a:r>
            <a:r>
              <a:rPr lang="en-US" sz="3200" dirty="0" smtClean="0">
                <a:latin typeface="Helvetica"/>
                <a:cs typeface="Helvetica"/>
              </a:rPr>
              <a:t>(or </a:t>
            </a:r>
            <a:r>
              <a:rPr lang="en-US" sz="3200" i="1" dirty="0" smtClean="0">
                <a:latin typeface="Courier"/>
                <a:cs typeface="Courier"/>
              </a:rPr>
              <a:t>Command</a:t>
            </a:r>
            <a:r>
              <a:rPr lang="en-US" sz="3200" dirty="0" smtClean="0">
                <a:latin typeface="Helvetica"/>
                <a:cs typeface="Helvetica"/>
              </a:rPr>
              <a:t>) + </a:t>
            </a:r>
            <a:r>
              <a:rPr lang="en-US" sz="3200" i="1" dirty="0" smtClean="0">
                <a:latin typeface="Helvetica"/>
                <a:cs typeface="Helvetica"/>
              </a:rPr>
              <a:t>drag</a:t>
            </a:r>
          </a:p>
          <a:p>
            <a:pPr algn="ctr"/>
            <a:r>
              <a:rPr lang="en-US" sz="3200" dirty="0" smtClean="0">
                <a:latin typeface="Helvetica"/>
                <a:cs typeface="Helvetica"/>
              </a:rPr>
              <a:t>to pan network</a:t>
            </a:r>
            <a:endParaRPr lang="en-US" sz="3200" dirty="0">
              <a:latin typeface="Helvetica"/>
              <a:cs typeface="Helvetic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" name="Picture 51" descr="Screen shot 2011-01-21 at 12.17.48 P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V="1">
            <a:off x="0" y="-8988"/>
            <a:ext cx="9166397" cy="676219"/>
          </a:xfrm>
          <a:prstGeom prst="rect">
            <a:avLst/>
          </a:prstGeom>
        </p:spPr>
      </p:pic>
      <p:sp>
        <p:nvSpPr>
          <p:cNvPr id="130" name="Rectangle 129"/>
          <p:cNvSpPr/>
          <p:nvPr/>
        </p:nvSpPr>
        <p:spPr>
          <a:xfrm>
            <a:off x="1" y="634244"/>
            <a:ext cx="9143999" cy="4523353"/>
          </a:xfrm>
          <a:prstGeom prst="rect">
            <a:avLst/>
          </a:prstGeom>
          <a:solidFill>
            <a:schemeClr val="bg1"/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62" name="Straight Connector 61"/>
          <p:cNvCxnSpPr/>
          <p:nvPr/>
        </p:nvCxnSpPr>
        <p:spPr>
          <a:xfrm rot="16200000" flipV="1">
            <a:off x="1090096" y="1932775"/>
            <a:ext cx="2093032" cy="1276015"/>
          </a:xfrm>
          <a:prstGeom prst="line">
            <a:avLst/>
          </a:prstGeom>
          <a:ln w="104775" cap="flat" cmpd="sng" algn="ctr">
            <a:solidFill>
              <a:srgbClr val="6261FC">
                <a:alpha val="7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10800000">
            <a:off x="762001" y="2908571"/>
            <a:ext cx="2355388" cy="708729"/>
          </a:xfrm>
          <a:prstGeom prst="line">
            <a:avLst/>
          </a:prstGeom>
          <a:ln w="104775" cap="flat" cmpd="sng" algn="ctr">
            <a:solidFill>
              <a:srgbClr val="6261FC">
                <a:alpha val="7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5400000" flipH="1" flipV="1">
            <a:off x="438152" y="1848117"/>
            <a:ext cx="1384301" cy="736602"/>
          </a:xfrm>
          <a:prstGeom prst="line">
            <a:avLst/>
          </a:prstGeom>
          <a:solidFill>
            <a:schemeClr val="bg1">
              <a:lumMod val="75000"/>
            </a:schemeClr>
          </a:solidFill>
          <a:ln w="92075" cap="flat" cmpd="sng" algn="ctr">
            <a:solidFill>
              <a:srgbClr val="8B6593">
                <a:alpha val="70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</p:cxnSp>
      <p:cxnSp>
        <p:nvCxnSpPr>
          <p:cNvPr id="17" name="Straight Connector 16"/>
          <p:cNvCxnSpPr/>
          <p:nvPr/>
        </p:nvCxnSpPr>
        <p:spPr>
          <a:xfrm rot="16200000" flipH="1">
            <a:off x="440812" y="3229756"/>
            <a:ext cx="1378981" cy="736602"/>
          </a:xfrm>
          <a:prstGeom prst="line">
            <a:avLst/>
          </a:prstGeom>
          <a:ln w="85725" cap="flat" cmpd="sng" algn="ctr">
            <a:solidFill>
              <a:srgbClr val="8B6593">
                <a:alpha val="7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7" name="Oval 6"/>
          <p:cNvSpPr/>
          <p:nvPr/>
        </p:nvSpPr>
        <p:spPr>
          <a:xfrm>
            <a:off x="1109065" y="3866586"/>
            <a:ext cx="623222" cy="623222"/>
          </a:xfrm>
          <a:prstGeom prst="ellipse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3" name="Straight Connector 42"/>
          <p:cNvCxnSpPr/>
          <p:nvPr/>
        </p:nvCxnSpPr>
        <p:spPr>
          <a:xfrm rot="10800000" flipV="1">
            <a:off x="762002" y="2059243"/>
            <a:ext cx="2012617" cy="849326"/>
          </a:xfrm>
          <a:prstGeom prst="line">
            <a:avLst/>
          </a:prstGeom>
          <a:ln w="130175" cap="flat" cmpd="sng" algn="ctr">
            <a:solidFill>
              <a:srgbClr val="8B6593">
                <a:alpha val="7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42" name="Oval 41"/>
          <p:cNvSpPr/>
          <p:nvPr/>
        </p:nvSpPr>
        <p:spPr>
          <a:xfrm>
            <a:off x="2494167" y="1747632"/>
            <a:ext cx="623222" cy="623222"/>
          </a:xfrm>
          <a:prstGeom prst="ellipse">
            <a:avLst/>
          </a:prstGeom>
          <a:solidFill>
            <a:schemeClr val="bg1"/>
          </a:solidFill>
          <a:ln>
            <a:solidFill>
              <a:srgbClr val="7F7F7F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392354" y="2503473"/>
            <a:ext cx="810189" cy="810188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rgbClr val="7F7F7F"/>
            </a:solidFill>
          </a:ln>
          <a:effectLst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463008" y="3212203"/>
            <a:ext cx="654383" cy="654383"/>
          </a:xfrm>
          <a:prstGeom prst="ellipse">
            <a:avLst/>
          </a:prstGeom>
          <a:solidFill>
            <a:schemeClr val="bg1"/>
          </a:solidFill>
          <a:ln w="508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152400" dir="5400000" sx="102000" sy="102000" algn="tl" rotWithShape="0">
              <a:srgbClr val="FFFF00">
                <a:alpha val="86000"/>
              </a:srgbClr>
            </a:outerShd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1264868" y="1330892"/>
            <a:ext cx="467419" cy="467419"/>
          </a:xfrm>
          <a:prstGeom prst="ellipse">
            <a:avLst/>
          </a:prstGeom>
          <a:solidFill>
            <a:schemeClr val="bg1"/>
          </a:solidFill>
          <a:ln>
            <a:solidFill>
              <a:srgbClr val="7F7F7F"/>
            </a:solidFill>
          </a:ln>
          <a:effectLst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TextBox 127"/>
          <p:cNvSpPr txBox="1"/>
          <p:nvPr/>
        </p:nvSpPr>
        <p:spPr>
          <a:xfrm>
            <a:off x="4419600" y="786824"/>
            <a:ext cx="2274456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A6A6A6"/>
                </a:solidFill>
                <a:latin typeface="Helvetica"/>
                <a:ea typeface="Wingdings"/>
                <a:cs typeface="Helvetica"/>
              </a:rPr>
              <a:t> </a:t>
            </a:r>
            <a:r>
              <a:rPr lang="en-US" sz="2800" b="1" dirty="0" smtClean="0">
                <a:solidFill>
                  <a:srgbClr val="A6A6A6"/>
                </a:solidFill>
                <a:latin typeface="Helvetica"/>
                <a:ea typeface="Wingdings"/>
                <a:cs typeface="Helvetica"/>
              </a:rPr>
              <a:t>Gene Name</a:t>
            </a:r>
            <a:endParaRPr lang="en-US" sz="2800" b="1" dirty="0" smtClean="0">
              <a:solidFill>
                <a:srgbClr val="A6A6A6"/>
              </a:solidFill>
              <a:latin typeface="Helvetica"/>
              <a:cs typeface="Helvetica"/>
            </a:endParaRPr>
          </a:p>
          <a:p>
            <a:endParaRPr lang="en-US" sz="3200" dirty="0">
              <a:solidFill>
                <a:srgbClr val="A6A6A6"/>
              </a:solidFill>
            </a:endParaRPr>
          </a:p>
        </p:txBody>
      </p:sp>
      <p:sp>
        <p:nvSpPr>
          <p:cNvPr id="129" name="Isosceles Triangle 128"/>
          <p:cNvSpPr/>
          <p:nvPr/>
        </p:nvSpPr>
        <p:spPr>
          <a:xfrm rot="5400000">
            <a:off x="4069803" y="969142"/>
            <a:ext cx="303750" cy="261853"/>
          </a:xfrm>
          <a:prstGeom prst="triangle">
            <a:avLst/>
          </a:prstGeom>
          <a:solidFill>
            <a:schemeClr val="tx1">
              <a:lumMod val="50000"/>
              <a:lumOff val="50000"/>
            </a:schemeClr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32" name="Isosceles Triangle 131"/>
          <p:cNvSpPr/>
          <p:nvPr/>
        </p:nvSpPr>
        <p:spPr>
          <a:xfrm rot="10800000">
            <a:off x="4069803" y="1905000"/>
            <a:ext cx="303750" cy="261853"/>
          </a:xfrm>
          <a:prstGeom prst="triangle">
            <a:avLst/>
          </a:prstGeom>
          <a:solidFill>
            <a:schemeClr val="tx1">
              <a:lumMod val="50000"/>
              <a:lumOff val="50000"/>
            </a:schemeClr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cxnSp>
        <p:nvCxnSpPr>
          <p:cNvPr id="144" name="Straight Connector 143"/>
          <p:cNvCxnSpPr/>
          <p:nvPr/>
        </p:nvCxnSpPr>
        <p:spPr>
          <a:xfrm>
            <a:off x="3992482" y="1564467"/>
            <a:ext cx="4973889" cy="1588"/>
          </a:xfrm>
          <a:prstGeom prst="line">
            <a:avLst/>
          </a:prstGeom>
          <a:ln w="19050" cap="flat" cmpd="sng" algn="ctr">
            <a:solidFill>
              <a:srgbClr val="BFBFB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9" name="TextBox 158"/>
          <p:cNvSpPr txBox="1"/>
          <p:nvPr/>
        </p:nvSpPr>
        <p:spPr>
          <a:xfrm>
            <a:off x="4419599" y="3579812"/>
            <a:ext cx="2274456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A6A6A6"/>
                </a:solidFill>
                <a:latin typeface="Helvetica"/>
                <a:ea typeface="Wingdings"/>
                <a:cs typeface="Helvetica"/>
              </a:rPr>
              <a:t> </a:t>
            </a:r>
            <a:r>
              <a:rPr lang="en-US" sz="2800" b="1" dirty="0" smtClean="0">
                <a:solidFill>
                  <a:srgbClr val="A6A6A6"/>
                </a:solidFill>
                <a:latin typeface="Helvetica"/>
                <a:ea typeface="Wingdings"/>
                <a:cs typeface="Helvetica"/>
              </a:rPr>
              <a:t>Gene Name</a:t>
            </a:r>
            <a:endParaRPr lang="en-US" sz="2800" b="1" dirty="0" smtClean="0">
              <a:solidFill>
                <a:srgbClr val="A6A6A6"/>
              </a:solidFill>
              <a:latin typeface="Helvetica"/>
              <a:cs typeface="Helvetica"/>
            </a:endParaRPr>
          </a:p>
          <a:p>
            <a:endParaRPr lang="en-US" sz="3200" dirty="0">
              <a:solidFill>
                <a:srgbClr val="A6A6A6"/>
              </a:solidFill>
            </a:endParaRPr>
          </a:p>
        </p:txBody>
      </p:sp>
      <p:sp>
        <p:nvSpPr>
          <p:cNvPr id="160" name="Isosceles Triangle 159"/>
          <p:cNvSpPr/>
          <p:nvPr/>
        </p:nvSpPr>
        <p:spPr>
          <a:xfrm rot="5400000">
            <a:off x="4069802" y="3762130"/>
            <a:ext cx="303750" cy="261853"/>
          </a:xfrm>
          <a:prstGeom prst="triangle">
            <a:avLst/>
          </a:prstGeom>
          <a:solidFill>
            <a:schemeClr val="tx1">
              <a:lumMod val="50000"/>
              <a:lumOff val="50000"/>
            </a:schemeClr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cxnSp>
        <p:nvCxnSpPr>
          <p:cNvPr id="161" name="Straight Connector 160"/>
          <p:cNvCxnSpPr/>
          <p:nvPr/>
        </p:nvCxnSpPr>
        <p:spPr>
          <a:xfrm>
            <a:off x="3962400" y="4164588"/>
            <a:ext cx="4973889" cy="1588"/>
          </a:xfrm>
          <a:prstGeom prst="line">
            <a:avLst/>
          </a:prstGeom>
          <a:ln w="19050" cap="flat" cmpd="sng" algn="ctr">
            <a:solidFill>
              <a:srgbClr val="BFBFB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Straight Connector 161"/>
          <p:cNvCxnSpPr/>
          <p:nvPr/>
        </p:nvCxnSpPr>
        <p:spPr>
          <a:xfrm>
            <a:off x="4017711" y="3484740"/>
            <a:ext cx="4973889" cy="1588"/>
          </a:xfrm>
          <a:prstGeom prst="line">
            <a:avLst/>
          </a:prstGeom>
          <a:ln w="19050" cap="flat" cmpd="sng" algn="ctr">
            <a:solidFill>
              <a:srgbClr val="BFBFB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3" name="Rectangle 162"/>
          <p:cNvSpPr/>
          <p:nvPr/>
        </p:nvSpPr>
        <p:spPr>
          <a:xfrm>
            <a:off x="4594397" y="2362200"/>
            <a:ext cx="2339803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rgbClr val="A6A6A6"/>
                </a:solidFill>
                <a:latin typeface="Helvetica"/>
                <a:ea typeface="Wingdings"/>
                <a:cs typeface="Helvetica"/>
              </a:rPr>
              <a:t>Description…</a:t>
            </a:r>
          </a:p>
          <a:p>
            <a:r>
              <a:rPr lang="en-US" sz="2800" dirty="0" smtClean="0">
                <a:solidFill>
                  <a:srgbClr val="A6A6A6"/>
                </a:solidFill>
                <a:latin typeface="Helvetica"/>
                <a:ea typeface="Wingdings"/>
                <a:cs typeface="Helvetica"/>
              </a:rPr>
              <a:t>Synonyms</a:t>
            </a:r>
            <a:endParaRPr lang="en-US" dirty="0">
              <a:solidFill>
                <a:srgbClr val="A6A6A6"/>
              </a:solidFill>
            </a:endParaRPr>
          </a:p>
        </p:txBody>
      </p:sp>
      <p:sp>
        <p:nvSpPr>
          <p:cNvPr id="166" name="TextBox 165"/>
          <p:cNvSpPr txBox="1"/>
          <p:nvPr/>
        </p:nvSpPr>
        <p:spPr>
          <a:xfrm>
            <a:off x="4489933" y="4472720"/>
            <a:ext cx="2274456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A6A6A6"/>
                </a:solidFill>
                <a:latin typeface="Helvetica"/>
                <a:ea typeface="Wingdings"/>
                <a:cs typeface="Helvetica"/>
              </a:rPr>
              <a:t> </a:t>
            </a:r>
            <a:r>
              <a:rPr lang="en-US" sz="2800" b="1" dirty="0" smtClean="0">
                <a:solidFill>
                  <a:srgbClr val="A6A6A6"/>
                </a:solidFill>
                <a:latin typeface="Helvetica"/>
                <a:ea typeface="Wingdings"/>
                <a:cs typeface="Helvetica"/>
              </a:rPr>
              <a:t>Gene Name</a:t>
            </a:r>
            <a:endParaRPr lang="en-US" sz="2800" b="1" dirty="0" smtClean="0">
              <a:solidFill>
                <a:srgbClr val="A6A6A6"/>
              </a:solidFill>
              <a:latin typeface="Helvetica"/>
              <a:cs typeface="Helvetica"/>
            </a:endParaRPr>
          </a:p>
          <a:p>
            <a:endParaRPr lang="en-US" sz="3200" dirty="0">
              <a:solidFill>
                <a:srgbClr val="A6A6A6"/>
              </a:solidFill>
            </a:endParaRPr>
          </a:p>
        </p:txBody>
      </p:sp>
      <p:sp>
        <p:nvSpPr>
          <p:cNvPr id="167" name="Isosceles Triangle 166"/>
          <p:cNvSpPr/>
          <p:nvPr/>
        </p:nvSpPr>
        <p:spPr>
          <a:xfrm rot="5400000">
            <a:off x="4093852" y="4655038"/>
            <a:ext cx="303750" cy="261853"/>
          </a:xfrm>
          <a:prstGeom prst="triangle">
            <a:avLst/>
          </a:prstGeom>
          <a:solidFill>
            <a:schemeClr val="tx1">
              <a:lumMod val="50000"/>
              <a:lumOff val="50000"/>
            </a:schemeClr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87" name="Rounded Rectangle 186"/>
          <p:cNvSpPr/>
          <p:nvPr/>
        </p:nvSpPr>
        <p:spPr>
          <a:xfrm>
            <a:off x="4518197" y="1752600"/>
            <a:ext cx="4473403" cy="533400"/>
          </a:xfrm>
          <a:prstGeom prst="roundRect">
            <a:avLst/>
          </a:prstGeom>
          <a:solidFill>
            <a:srgbClr val="FFFFD4"/>
          </a:solidFill>
          <a:ln w="127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rgbClr val="7F7F7F"/>
              </a:solidFill>
            </a:endParaRPr>
          </a:p>
        </p:txBody>
      </p:sp>
      <p:sp>
        <p:nvSpPr>
          <p:cNvPr id="131" name="TextBox 130"/>
          <p:cNvSpPr txBox="1"/>
          <p:nvPr/>
        </p:nvSpPr>
        <p:spPr>
          <a:xfrm>
            <a:off x="4419600" y="1676400"/>
            <a:ext cx="2274456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A6A6A6"/>
                </a:solidFill>
                <a:latin typeface="Helvetica"/>
                <a:ea typeface="Wingdings"/>
                <a:cs typeface="Helvetica"/>
              </a:rPr>
              <a:t> </a:t>
            </a:r>
            <a:r>
              <a:rPr lang="en-US" sz="2800" b="1" dirty="0" smtClean="0">
                <a:solidFill>
                  <a:srgbClr val="A6A6A6"/>
                </a:solidFill>
                <a:latin typeface="Helvetica"/>
                <a:ea typeface="Wingdings"/>
                <a:cs typeface="Helvetica"/>
              </a:rPr>
              <a:t>Gene Name</a:t>
            </a:r>
            <a:endParaRPr lang="en-US" sz="2800" b="1" dirty="0" smtClean="0">
              <a:solidFill>
                <a:srgbClr val="A6A6A6"/>
              </a:solidFill>
              <a:latin typeface="Helvetica"/>
              <a:cs typeface="Helvetica"/>
            </a:endParaRPr>
          </a:p>
          <a:p>
            <a:endParaRPr lang="en-US" sz="3200" dirty="0">
              <a:solidFill>
                <a:srgbClr val="A6A6A6"/>
              </a:solidFill>
            </a:endParaRPr>
          </a:p>
        </p:txBody>
      </p:sp>
      <p:pic>
        <p:nvPicPr>
          <p:cNvPr id="54" name="Picture 53" descr="Screen shot 2011-01-21 at 12.17.48 P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0" y="-8986"/>
            <a:ext cx="433150" cy="6866985"/>
          </a:xfrm>
          <a:prstGeom prst="rect">
            <a:avLst/>
          </a:prstGeom>
        </p:spPr>
      </p:pic>
      <p:sp>
        <p:nvSpPr>
          <p:cNvPr id="56" name="Round Same Side Corner Rectangle 55"/>
          <p:cNvSpPr/>
          <p:nvPr/>
        </p:nvSpPr>
        <p:spPr>
          <a:xfrm>
            <a:off x="3818920" y="145205"/>
            <a:ext cx="1479512" cy="465854"/>
          </a:xfrm>
          <a:prstGeom prst="round2Same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326599"/>
                </a:solidFill>
              </a:rPr>
              <a:t>Networks</a:t>
            </a:r>
            <a:endParaRPr lang="en-US" sz="2400" dirty="0">
              <a:solidFill>
                <a:srgbClr val="326599"/>
              </a:solidFill>
            </a:endParaRPr>
          </a:p>
        </p:txBody>
      </p:sp>
      <p:sp>
        <p:nvSpPr>
          <p:cNvPr id="57" name="Round Same Side Corner Rectangle 56"/>
          <p:cNvSpPr/>
          <p:nvPr/>
        </p:nvSpPr>
        <p:spPr>
          <a:xfrm>
            <a:off x="5417879" y="142985"/>
            <a:ext cx="1108446" cy="465854"/>
          </a:xfrm>
          <a:prstGeom prst="round2SameRect">
            <a:avLst/>
          </a:prstGeom>
          <a:solidFill>
            <a:srgbClr val="E0E0E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Genes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58" name="Round Same Side Corner Rectangle 57"/>
          <p:cNvSpPr/>
          <p:nvPr/>
        </p:nvSpPr>
        <p:spPr>
          <a:xfrm>
            <a:off x="6646785" y="143990"/>
            <a:ext cx="1485887" cy="465854"/>
          </a:xfrm>
          <a:prstGeom prst="round2Same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326599"/>
                </a:solidFill>
              </a:rPr>
              <a:t>Functions</a:t>
            </a:r>
            <a:endParaRPr lang="en-US" sz="2400" dirty="0">
              <a:solidFill>
                <a:srgbClr val="326599"/>
              </a:solidFill>
            </a:endParaRPr>
          </a:p>
        </p:txBody>
      </p:sp>
      <p:sp>
        <p:nvSpPr>
          <p:cNvPr id="59" name="Round Same Side Corner Rectangle 58"/>
          <p:cNvSpPr/>
          <p:nvPr/>
        </p:nvSpPr>
        <p:spPr>
          <a:xfrm>
            <a:off x="8558004" y="84110"/>
            <a:ext cx="636456" cy="555116"/>
          </a:xfrm>
          <a:prstGeom prst="round2SameRect">
            <a:avLst/>
          </a:prstGeom>
          <a:solidFill>
            <a:srgbClr val="E0E0E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tx1"/>
              </a:solidFill>
            </a:endParaRPr>
          </a:p>
        </p:txBody>
      </p:sp>
      <p:grpSp>
        <p:nvGrpSpPr>
          <p:cNvPr id="60" name="Group 59"/>
          <p:cNvGrpSpPr/>
          <p:nvPr/>
        </p:nvGrpSpPr>
        <p:grpSpPr>
          <a:xfrm rot="10800000" flipH="1">
            <a:off x="8673813" y="202623"/>
            <a:ext cx="401888" cy="356646"/>
            <a:chOff x="3962400" y="133835"/>
            <a:chExt cx="480850" cy="426718"/>
          </a:xfrm>
          <a:effectLst>
            <a:outerShdw blurRad="165100" dist="12700" dir="5400000">
              <a:srgbClr val="51B5FF">
                <a:alpha val="53000"/>
              </a:srgbClr>
            </a:outerShdw>
          </a:effectLst>
        </p:grpSpPr>
        <p:sp>
          <p:nvSpPr>
            <p:cNvPr id="61" name="Rounded Rectangle 60"/>
            <p:cNvSpPr/>
            <p:nvPr/>
          </p:nvSpPr>
          <p:spPr>
            <a:xfrm>
              <a:off x="3962400" y="133835"/>
              <a:ext cx="475591" cy="426718"/>
            </a:xfrm>
            <a:prstGeom prst="roundRect">
              <a:avLst/>
            </a:prstGeom>
            <a:gradFill flip="none" rotWithShape="1">
              <a:gsLst>
                <a:gs pos="49000">
                  <a:schemeClr val="lt1"/>
                </a:gs>
                <a:gs pos="100000">
                  <a:schemeClr val="bg1">
                    <a:lumMod val="75000"/>
                  </a:schemeClr>
                </a:gs>
              </a:gsLst>
              <a:lin ang="5400000" scaled="0"/>
              <a:tileRect/>
            </a:gradFill>
            <a:ln w="19050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Minus 62"/>
            <p:cNvSpPr/>
            <p:nvPr/>
          </p:nvSpPr>
          <p:spPr>
            <a:xfrm rot="16200000" flipH="1">
              <a:off x="4217957" y="244237"/>
              <a:ext cx="229015" cy="221571"/>
            </a:xfrm>
            <a:prstGeom prst="mathMinus">
              <a:avLst/>
            </a:prstGeom>
            <a:solidFill>
              <a:schemeClr val="tx1">
                <a:lumMod val="75000"/>
                <a:lumOff val="25000"/>
              </a:schemeClr>
            </a:solidFill>
            <a:ln w="1905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Down Arrow 63"/>
            <p:cNvSpPr/>
            <p:nvPr/>
          </p:nvSpPr>
          <p:spPr>
            <a:xfrm rot="5400000" flipH="1" flipV="1">
              <a:off x="4035276" y="251792"/>
              <a:ext cx="229012" cy="206462"/>
            </a:xfrm>
            <a:prstGeom prst="downArrow">
              <a:avLst>
                <a:gd name="adj1" fmla="val 50978"/>
                <a:gd name="adj2" fmla="val 54486"/>
              </a:avLst>
            </a:prstGeom>
            <a:solidFill>
              <a:schemeClr val="tx1">
                <a:lumMod val="75000"/>
                <a:lumOff val="25000"/>
              </a:schemeClr>
            </a:solidFill>
            <a:ln w="1905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65" name="Rectangle 64"/>
          <p:cNvSpPr/>
          <p:nvPr/>
        </p:nvSpPr>
        <p:spPr>
          <a:xfrm>
            <a:off x="3853740" y="648531"/>
            <a:ext cx="5281850" cy="6184236"/>
          </a:xfrm>
          <a:prstGeom prst="rect">
            <a:avLst/>
          </a:prstGeom>
          <a:noFill/>
          <a:ln w="111125" cap="flat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/>
          <p:cNvSpPr/>
          <p:nvPr/>
        </p:nvSpPr>
        <p:spPr>
          <a:xfrm>
            <a:off x="-1" y="206163"/>
            <a:ext cx="3431365" cy="6651837"/>
          </a:xfrm>
          <a:prstGeom prst="rect">
            <a:avLst/>
          </a:prstGeom>
          <a:noFill/>
          <a:ln w="111125" cap="flat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TextBox 73"/>
          <p:cNvSpPr txBox="1"/>
          <p:nvPr/>
        </p:nvSpPr>
        <p:spPr>
          <a:xfrm>
            <a:off x="695456" y="4658380"/>
            <a:ext cx="31014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atin typeface="Helvetica"/>
                <a:cs typeface="Helvetica"/>
              </a:rPr>
              <a:t>Highlight gene</a:t>
            </a:r>
            <a:endParaRPr lang="en-US" sz="2800" b="1" dirty="0">
              <a:latin typeface="Helvetica"/>
              <a:cs typeface="Helvetica"/>
            </a:endParaRPr>
          </a:p>
        </p:txBody>
      </p:sp>
      <p:cxnSp>
        <p:nvCxnSpPr>
          <p:cNvPr id="75" name="Straight Arrow Connector 74"/>
          <p:cNvCxnSpPr>
            <a:stCxn id="74" idx="0"/>
          </p:cNvCxnSpPr>
          <p:nvPr/>
        </p:nvCxnSpPr>
        <p:spPr>
          <a:xfrm rot="5400000" flipH="1" flipV="1">
            <a:off x="2039137" y="4203349"/>
            <a:ext cx="662076" cy="247987"/>
          </a:xfrm>
          <a:prstGeom prst="straightConnector1">
            <a:avLst/>
          </a:prstGeom>
          <a:ln w="38100" cap="flat" cmpd="sng" algn="ctr">
            <a:solidFill>
              <a:schemeClr val="tx1"/>
            </a:solidFill>
            <a:prstDash val="sysDash"/>
            <a:round/>
            <a:headEnd type="none" w="med" len="med"/>
            <a:tailEnd type="triangle" w="lg" len="lg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76" name="Straight Arrow Connector 75"/>
          <p:cNvCxnSpPr/>
          <p:nvPr/>
        </p:nvCxnSpPr>
        <p:spPr>
          <a:xfrm rot="5400000" flipH="1" flipV="1">
            <a:off x="2433676" y="2602124"/>
            <a:ext cx="2397203" cy="1715312"/>
          </a:xfrm>
          <a:prstGeom prst="straightConnector1">
            <a:avLst/>
          </a:prstGeom>
          <a:ln w="38100" cap="flat" cmpd="sng" algn="ctr">
            <a:solidFill>
              <a:schemeClr val="tx1"/>
            </a:solidFill>
            <a:prstDash val="sysDash"/>
            <a:round/>
            <a:headEnd type="none" w="med" len="med"/>
            <a:tailEnd type="triangle" w="lg" len="lg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/>
          <p:nvPr/>
        </p:nvCxnSpPr>
        <p:spPr>
          <a:xfrm flipV="1">
            <a:off x="3263161" y="344845"/>
            <a:ext cx="5214330" cy="412132"/>
          </a:xfrm>
          <a:prstGeom prst="straightConnector1">
            <a:avLst/>
          </a:prstGeom>
          <a:ln w="38100" cap="flat" cmpd="sng" algn="ctr">
            <a:solidFill>
              <a:schemeClr val="tx1"/>
            </a:solidFill>
            <a:prstDash val="sysDash"/>
            <a:round/>
            <a:headEnd type="none" w="med" len="med"/>
            <a:tailEnd type="triangle" w="lg" len="lg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79" name="Rectangle 78"/>
          <p:cNvSpPr/>
          <p:nvPr/>
        </p:nvSpPr>
        <p:spPr>
          <a:xfrm>
            <a:off x="32990" y="131937"/>
            <a:ext cx="3431365" cy="503038"/>
          </a:xfrm>
          <a:prstGeom prst="rect">
            <a:avLst/>
          </a:prstGeom>
          <a:solidFill>
            <a:srgbClr val="E0E0E0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TextBox 79"/>
          <p:cNvSpPr txBox="1"/>
          <p:nvPr/>
        </p:nvSpPr>
        <p:spPr>
          <a:xfrm>
            <a:off x="899472" y="244253"/>
            <a:ext cx="250871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b="1" dirty="0" smtClean="0">
                <a:latin typeface="Helvetica"/>
                <a:cs typeface="Helvetica"/>
              </a:rPr>
              <a:t>Close tabbed browser</a:t>
            </a:r>
            <a:endParaRPr lang="en-US" sz="2800" b="1" dirty="0">
              <a:latin typeface="Helvetica"/>
              <a:cs typeface="Helvetica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25" descr="Screen shot 2011-01-21 at 12.17.48 P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V="1">
            <a:off x="0" y="-8988"/>
            <a:ext cx="9166397" cy="676219"/>
          </a:xfrm>
          <a:prstGeom prst="rect">
            <a:avLst/>
          </a:prstGeom>
        </p:spPr>
      </p:pic>
      <p:sp>
        <p:nvSpPr>
          <p:cNvPr id="32" name="Rectangle 31"/>
          <p:cNvSpPr/>
          <p:nvPr/>
        </p:nvSpPr>
        <p:spPr>
          <a:xfrm>
            <a:off x="0" y="131937"/>
            <a:ext cx="9144000" cy="503038"/>
          </a:xfrm>
          <a:prstGeom prst="rect">
            <a:avLst/>
          </a:prstGeom>
          <a:solidFill>
            <a:srgbClr val="E0E0E0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/>
          <p:cNvSpPr/>
          <p:nvPr/>
        </p:nvSpPr>
        <p:spPr>
          <a:xfrm>
            <a:off x="0" y="643626"/>
            <a:ext cx="9144000" cy="3547374"/>
          </a:xfrm>
          <a:prstGeom prst="rect">
            <a:avLst/>
          </a:prstGeom>
          <a:solidFill>
            <a:schemeClr val="bg1"/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3502548" y="84447"/>
            <a:ext cx="39650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b="1" dirty="0" smtClean="0">
                <a:latin typeface="Helvetica"/>
                <a:cs typeface="Helvetica"/>
              </a:rPr>
              <a:t>Open tabbed browser</a:t>
            </a:r>
            <a:endParaRPr lang="en-US" sz="2800" b="1" dirty="0">
              <a:latin typeface="Helvetica"/>
              <a:cs typeface="Helvetica"/>
            </a:endParaRPr>
          </a:p>
        </p:txBody>
      </p:sp>
      <p:cxnSp>
        <p:nvCxnSpPr>
          <p:cNvPr id="29" name="Straight Arrow Connector 28"/>
          <p:cNvCxnSpPr/>
          <p:nvPr/>
        </p:nvCxnSpPr>
        <p:spPr>
          <a:xfrm>
            <a:off x="7467600" y="370798"/>
            <a:ext cx="990600" cy="1588"/>
          </a:xfrm>
          <a:prstGeom prst="straightConnector1">
            <a:avLst/>
          </a:prstGeom>
          <a:ln w="38100" cap="flat" cmpd="sng" algn="ctr">
            <a:solidFill>
              <a:schemeClr val="tx1"/>
            </a:solidFill>
            <a:prstDash val="sysDash"/>
            <a:round/>
            <a:headEnd type="none" w="med" len="med"/>
            <a:tailEnd type="triangle" w="lg" len="lg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6" name="Group 45"/>
          <p:cNvGrpSpPr/>
          <p:nvPr/>
        </p:nvGrpSpPr>
        <p:grpSpPr>
          <a:xfrm flipH="1">
            <a:off x="8618847" y="193612"/>
            <a:ext cx="401888" cy="356646"/>
            <a:chOff x="3962400" y="133835"/>
            <a:chExt cx="480850" cy="426718"/>
          </a:xfrm>
          <a:effectLst>
            <a:outerShdw blurRad="165100" dist="12700" dir="5400000">
              <a:srgbClr val="51B5FF">
                <a:alpha val="53000"/>
              </a:srgbClr>
            </a:outerShdw>
          </a:effectLst>
        </p:grpSpPr>
        <p:sp>
          <p:nvSpPr>
            <p:cNvPr id="47" name="Rounded Rectangle 46"/>
            <p:cNvSpPr/>
            <p:nvPr/>
          </p:nvSpPr>
          <p:spPr>
            <a:xfrm>
              <a:off x="3962400" y="133835"/>
              <a:ext cx="475591" cy="426718"/>
            </a:xfrm>
            <a:prstGeom prst="roundRect">
              <a:avLst/>
            </a:prstGeom>
            <a:gradFill flip="none" rotWithShape="1">
              <a:gsLst>
                <a:gs pos="49000">
                  <a:schemeClr val="lt1"/>
                </a:gs>
                <a:gs pos="100000">
                  <a:schemeClr val="bg1">
                    <a:lumMod val="75000"/>
                  </a:schemeClr>
                </a:gs>
              </a:gsLst>
              <a:lin ang="5400000" scaled="0"/>
              <a:tileRect/>
            </a:gradFill>
            <a:ln w="19050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Minus 47"/>
            <p:cNvSpPr/>
            <p:nvPr/>
          </p:nvSpPr>
          <p:spPr>
            <a:xfrm rot="16200000" flipH="1">
              <a:off x="4217957" y="244237"/>
              <a:ext cx="229015" cy="221571"/>
            </a:xfrm>
            <a:prstGeom prst="mathMinus">
              <a:avLst/>
            </a:prstGeom>
            <a:solidFill>
              <a:schemeClr val="tx1">
                <a:lumMod val="75000"/>
                <a:lumOff val="25000"/>
              </a:schemeClr>
            </a:solidFill>
            <a:ln w="1905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9" name="Down Arrow 48"/>
            <p:cNvSpPr/>
            <p:nvPr/>
          </p:nvSpPr>
          <p:spPr>
            <a:xfrm rot="5400000" flipH="1" flipV="1">
              <a:off x="4035276" y="251792"/>
              <a:ext cx="229012" cy="206462"/>
            </a:xfrm>
            <a:prstGeom prst="downArrow">
              <a:avLst>
                <a:gd name="adj1" fmla="val 50978"/>
                <a:gd name="adj2" fmla="val 54486"/>
              </a:avLst>
            </a:prstGeom>
            <a:solidFill>
              <a:schemeClr val="tx1">
                <a:lumMod val="75000"/>
                <a:lumOff val="25000"/>
              </a:schemeClr>
            </a:solidFill>
            <a:ln w="1905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cxnSp>
        <p:nvCxnSpPr>
          <p:cNvPr id="51" name="Straight Connector 50"/>
          <p:cNvCxnSpPr/>
          <p:nvPr/>
        </p:nvCxnSpPr>
        <p:spPr>
          <a:xfrm rot="16200000" flipV="1">
            <a:off x="3815131" y="1405367"/>
            <a:ext cx="2093032" cy="1276015"/>
          </a:xfrm>
          <a:prstGeom prst="line">
            <a:avLst/>
          </a:prstGeom>
          <a:ln w="104775" cap="flat" cmpd="sng" algn="ctr">
            <a:solidFill>
              <a:srgbClr val="6261FC">
                <a:alpha val="7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rot="10800000">
            <a:off x="3487036" y="2381163"/>
            <a:ext cx="2355388" cy="708729"/>
          </a:xfrm>
          <a:prstGeom prst="line">
            <a:avLst/>
          </a:prstGeom>
          <a:ln w="104775" cap="flat" cmpd="sng" algn="ctr">
            <a:solidFill>
              <a:srgbClr val="6261FC">
                <a:alpha val="7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rot="5400000" flipH="1" flipV="1">
            <a:off x="3163187" y="1320709"/>
            <a:ext cx="1384301" cy="736602"/>
          </a:xfrm>
          <a:prstGeom prst="line">
            <a:avLst/>
          </a:prstGeom>
          <a:solidFill>
            <a:schemeClr val="bg1">
              <a:lumMod val="75000"/>
            </a:schemeClr>
          </a:solidFill>
          <a:ln w="92075" cap="flat" cmpd="sng" algn="ctr">
            <a:solidFill>
              <a:srgbClr val="8B6593">
                <a:alpha val="70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</p:cxnSp>
      <p:cxnSp>
        <p:nvCxnSpPr>
          <p:cNvPr id="54" name="Straight Connector 53"/>
          <p:cNvCxnSpPr/>
          <p:nvPr/>
        </p:nvCxnSpPr>
        <p:spPr>
          <a:xfrm rot="16200000" flipH="1">
            <a:off x="3165847" y="2702348"/>
            <a:ext cx="1378981" cy="736602"/>
          </a:xfrm>
          <a:prstGeom prst="line">
            <a:avLst/>
          </a:prstGeom>
          <a:ln w="85725" cap="flat" cmpd="sng" algn="ctr">
            <a:solidFill>
              <a:srgbClr val="8B6593">
                <a:alpha val="7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55" name="Oval 54"/>
          <p:cNvSpPr/>
          <p:nvPr/>
        </p:nvSpPr>
        <p:spPr>
          <a:xfrm>
            <a:off x="3834100" y="3339178"/>
            <a:ext cx="623222" cy="623222"/>
          </a:xfrm>
          <a:prstGeom prst="ellipse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6" name="Straight Connector 55"/>
          <p:cNvCxnSpPr/>
          <p:nvPr/>
        </p:nvCxnSpPr>
        <p:spPr>
          <a:xfrm rot="10800000" flipV="1">
            <a:off x="3487037" y="1531835"/>
            <a:ext cx="2012617" cy="849326"/>
          </a:xfrm>
          <a:prstGeom prst="line">
            <a:avLst/>
          </a:prstGeom>
          <a:ln w="130175" cap="flat" cmpd="sng" algn="ctr">
            <a:solidFill>
              <a:srgbClr val="8B6593">
                <a:alpha val="7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57" name="Oval 56"/>
          <p:cNvSpPr/>
          <p:nvPr/>
        </p:nvSpPr>
        <p:spPr>
          <a:xfrm>
            <a:off x="5219202" y="1220224"/>
            <a:ext cx="623222" cy="623222"/>
          </a:xfrm>
          <a:prstGeom prst="ellipse">
            <a:avLst/>
          </a:prstGeom>
          <a:solidFill>
            <a:schemeClr val="bg1"/>
          </a:solidFill>
          <a:ln>
            <a:solidFill>
              <a:srgbClr val="7F7F7F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/>
          <p:nvPr/>
        </p:nvSpPr>
        <p:spPr>
          <a:xfrm>
            <a:off x="3117389" y="1976065"/>
            <a:ext cx="810189" cy="810188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rgbClr val="7F7F7F"/>
            </a:solidFill>
          </a:ln>
          <a:effectLst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/>
          <p:nvPr/>
        </p:nvSpPr>
        <p:spPr>
          <a:xfrm>
            <a:off x="5188043" y="2684795"/>
            <a:ext cx="654383" cy="654383"/>
          </a:xfrm>
          <a:prstGeom prst="ellipse">
            <a:avLst/>
          </a:prstGeom>
          <a:solidFill>
            <a:schemeClr val="bg1"/>
          </a:solidFill>
          <a:ln>
            <a:solidFill>
              <a:srgbClr val="7F7F7F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>
            <a:off x="3989903" y="803484"/>
            <a:ext cx="467419" cy="467419"/>
          </a:xfrm>
          <a:prstGeom prst="ellipse">
            <a:avLst/>
          </a:prstGeom>
          <a:solidFill>
            <a:schemeClr val="bg1"/>
          </a:solidFill>
          <a:ln>
            <a:solidFill>
              <a:srgbClr val="7F7F7F"/>
            </a:solidFill>
          </a:ln>
          <a:effectLst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shot 2011-01-21 at 12.17.48 P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V="1">
            <a:off x="0" y="-8988"/>
            <a:ext cx="9166397" cy="676219"/>
          </a:xfrm>
          <a:prstGeom prst="rect">
            <a:avLst/>
          </a:prstGeom>
        </p:spPr>
      </p:pic>
      <p:pic>
        <p:nvPicPr>
          <p:cNvPr id="29" name="Picture 28" descr="Screen shot 2011-01-21 at 12.17.48 P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0" y="-8986"/>
            <a:ext cx="433150" cy="6866985"/>
          </a:xfrm>
          <a:prstGeom prst="rect">
            <a:avLst/>
          </a:prstGeom>
        </p:spPr>
      </p:pic>
      <p:sp>
        <p:nvSpPr>
          <p:cNvPr id="30" name="Round Same Side Corner Rectangle 29"/>
          <p:cNvSpPr/>
          <p:nvPr/>
        </p:nvSpPr>
        <p:spPr>
          <a:xfrm>
            <a:off x="3818920" y="145205"/>
            <a:ext cx="1479512" cy="465854"/>
          </a:xfrm>
          <a:prstGeom prst="round2SameRect">
            <a:avLst/>
          </a:prstGeom>
          <a:solidFill>
            <a:srgbClr val="E0E0E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Networks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31" name="Round Same Side Corner Rectangle 30"/>
          <p:cNvSpPr/>
          <p:nvPr/>
        </p:nvSpPr>
        <p:spPr>
          <a:xfrm>
            <a:off x="5417879" y="142985"/>
            <a:ext cx="1108446" cy="465854"/>
          </a:xfrm>
          <a:prstGeom prst="round2Same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326599"/>
                </a:solidFill>
              </a:rPr>
              <a:t>Genes</a:t>
            </a:r>
            <a:endParaRPr lang="en-US" sz="2400" dirty="0">
              <a:solidFill>
                <a:srgbClr val="326599"/>
              </a:solidFill>
            </a:endParaRPr>
          </a:p>
        </p:txBody>
      </p:sp>
      <p:sp>
        <p:nvSpPr>
          <p:cNvPr id="32" name="Round Same Side Corner Rectangle 31"/>
          <p:cNvSpPr/>
          <p:nvPr/>
        </p:nvSpPr>
        <p:spPr>
          <a:xfrm>
            <a:off x="6646785" y="143990"/>
            <a:ext cx="1485887" cy="465854"/>
          </a:xfrm>
          <a:prstGeom prst="round2Same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326599"/>
                </a:solidFill>
              </a:rPr>
              <a:t>Functions</a:t>
            </a:r>
            <a:endParaRPr lang="en-US" sz="2400" dirty="0">
              <a:solidFill>
                <a:srgbClr val="326599"/>
              </a:solidFill>
            </a:endParaRPr>
          </a:p>
        </p:txBody>
      </p:sp>
      <p:sp>
        <p:nvSpPr>
          <p:cNvPr id="33" name="Round Same Side Corner Rectangle 32"/>
          <p:cNvSpPr/>
          <p:nvPr/>
        </p:nvSpPr>
        <p:spPr>
          <a:xfrm>
            <a:off x="8558004" y="84110"/>
            <a:ext cx="636456" cy="555116"/>
          </a:xfrm>
          <a:prstGeom prst="round2SameRect">
            <a:avLst/>
          </a:prstGeom>
          <a:solidFill>
            <a:srgbClr val="E0E0E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tx1"/>
              </a:solidFill>
            </a:endParaRPr>
          </a:p>
        </p:txBody>
      </p:sp>
      <p:grpSp>
        <p:nvGrpSpPr>
          <p:cNvPr id="34" name="Group 33"/>
          <p:cNvGrpSpPr/>
          <p:nvPr/>
        </p:nvGrpSpPr>
        <p:grpSpPr>
          <a:xfrm rot="10800000" flipH="1">
            <a:off x="8673813" y="202623"/>
            <a:ext cx="401888" cy="356646"/>
            <a:chOff x="3962400" y="133835"/>
            <a:chExt cx="480850" cy="426718"/>
          </a:xfrm>
          <a:effectLst/>
        </p:grpSpPr>
        <p:sp>
          <p:nvSpPr>
            <p:cNvPr id="35" name="Rounded Rectangle 34"/>
            <p:cNvSpPr/>
            <p:nvPr/>
          </p:nvSpPr>
          <p:spPr>
            <a:xfrm>
              <a:off x="3962400" y="133835"/>
              <a:ext cx="475591" cy="426718"/>
            </a:xfrm>
            <a:prstGeom prst="roundRect">
              <a:avLst/>
            </a:prstGeom>
            <a:gradFill flip="none" rotWithShape="1">
              <a:gsLst>
                <a:gs pos="49000">
                  <a:schemeClr val="lt1"/>
                </a:gs>
                <a:gs pos="100000">
                  <a:schemeClr val="bg1">
                    <a:lumMod val="75000"/>
                  </a:schemeClr>
                </a:gs>
              </a:gsLst>
              <a:lin ang="5400000" scaled="0"/>
              <a:tileRect/>
            </a:gradFill>
            <a:ln w="19050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Minus 35"/>
            <p:cNvSpPr/>
            <p:nvPr/>
          </p:nvSpPr>
          <p:spPr>
            <a:xfrm rot="16200000" flipH="1">
              <a:off x="4217957" y="244237"/>
              <a:ext cx="229015" cy="221571"/>
            </a:xfrm>
            <a:prstGeom prst="mathMinus">
              <a:avLst/>
            </a:prstGeom>
            <a:solidFill>
              <a:schemeClr val="tx1">
                <a:lumMod val="75000"/>
                <a:lumOff val="25000"/>
              </a:schemeClr>
            </a:solidFill>
            <a:ln w="1905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7" name="Down Arrow 36"/>
            <p:cNvSpPr/>
            <p:nvPr/>
          </p:nvSpPr>
          <p:spPr>
            <a:xfrm rot="5400000" flipH="1" flipV="1">
              <a:off x="4035276" y="251792"/>
              <a:ext cx="229012" cy="206462"/>
            </a:xfrm>
            <a:prstGeom prst="downArrow">
              <a:avLst>
                <a:gd name="adj1" fmla="val 50978"/>
                <a:gd name="adj2" fmla="val 54486"/>
              </a:avLst>
            </a:prstGeom>
            <a:solidFill>
              <a:schemeClr val="tx1">
                <a:lumMod val="75000"/>
                <a:lumOff val="25000"/>
              </a:schemeClr>
            </a:solidFill>
            <a:ln w="1905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8" name="Rectangle 37"/>
          <p:cNvSpPr/>
          <p:nvPr/>
        </p:nvSpPr>
        <p:spPr>
          <a:xfrm>
            <a:off x="3853740" y="648531"/>
            <a:ext cx="5281850" cy="6184236"/>
          </a:xfrm>
          <a:prstGeom prst="rect">
            <a:avLst/>
          </a:prstGeom>
          <a:noFill/>
          <a:ln w="111125" cap="flat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-1" y="206163"/>
            <a:ext cx="3431365" cy="6651837"/>
          </a:xfrm>
          <a:prstGeom prst="rect">
            <a:avLst/>
          </a:prstGeom>
          <a:noFill/>
          <a:ln w="111125" cap="flat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32990" y="173172"/>
            <a:ext cx="3431365" cy="503038"/>
          </a:xfrm>
          <a:prstGeom prst="rect">
            <a:avLst/>
          </a:prstGeom>
          <a:solidFill>
            <a:srgbClr val="E0E0E0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6" name="Straight Connector 45"/>
          <p:cNvCxnSpPr/>
          <p:nvPr/>
        </p:nvCxnSpPr>
        <p:spPr>
          <a:xfrm rot="16200000" flipV="1">
            <a:off x="1555995" y="4574018"/>
            <a:ext cx="1304942" cy="844734"/>
          </a:xfrm>
          <a:prstGeom prst="line">
            <a:avLst/>
          </a:prstGeom>
          <a:ln w="104775" cap="flat" cmpd="sng" algn="ctr">
            <a:solidFill>
              <a:srgbClr val="6261FC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rot="16200000" flipV="1">
            <a:off x="851261" y="3409078"/>
            <a:ext cx="1495732" cy="373938"/>
          </a:xfrm>
          <a:prstGeom prst="line">
            <a:avLst/>
          </a:prstGeom>
          <a:solidFill>
            <a:schemeClr val="bg1">
              <a:lumMod val="75000"/>
            </a:schemeClr>
          </a:solidFill>
          <a:ln w="92075" cap="flat" cmpd="sng" algn="ctr">
            <a:solidFill>
              <a:srgbClr val="8B6593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</p:cxnSp>
      <p:cxnSp>
        <p:nvCxnSpPr>
          <p:cNvPr id="48" name="Straight Connector 47"/>
          <p:cNvCxnSpPr/>
          <p:nvPr/>
        </p:nvCxnSpPr>
        <p:spPr>
          <a:xfrm rot="10800000" flipV="1">
            <a:off x="415006" y="4343912"/>
            <a:ext cx="1371089" cy="1059478"/>
          </a:xfrm>
          <a:prstGeom prst="line">
            <a:avLst/>
          </a:prstGeom>
          <a:ln w="85725" cap="flat" cmpd="sng" algn="ctr">
            <a:solidFill>
              <a:srgbClr val="8B6593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49" name="Oval 48"/>
          <p:cNvSpPr/>
          <p:nvPr/>
        </p:nvSpPr>
        <p:spPr>
          <a:xfrm>
            <a:off x="72234" y="5091778"/>
            <a:ext cx="623222" cy="623222"/>
          </a:xfrm>
          <a:prstGeom prst="ellipse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0" name="Straight Connector 49"/>
          <p:cNvCxnSpPr/>
          <p:nvPr/>
        </p:nvCxnSpPr>
        <p:spPr>
          <a:xfrm rot="5400000">
            <a:off x="1648701" y="3370027"/>
            <a:ext cx="1111282" cy="836489"/>
          </a:xfrm>
          <a:prstGeom prst="line">
            <a:avLst/>
          </a:prstGeom>
          <a:ln w="130175" cap="flat" cmpd="sng" algn="ctr">
            <a:solidFill>
              <a:srgbClr val="8B6593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51" name="Oval 50"/>
          <p:cNvSpPr/>
          <p:nvPr/>
        </p:nvSpPr>
        <p:spPr>
          <a:xfrm>
            <a:off x="2289621" y="2956332"/>
            <a:ext cx="623222" cy="623222"/>
          </a:xfrm>
          <a:prstGeom prst="ellipse">
            <a:avLst/>
          </a:prstGeom>
          <a:solidFill>
            <a:schemeClr val="bg1"/>
          </a:solidFill>
          <a:ln>
            <a:solidFill>
              <a:srgbClr val="7F7F7F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1412159" y="3907657"/>
            <a:ext cx="810189" cy="810188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rgbClr val="7F7F7F"/>
            </a:solidFill>
          </a:ln>
          <a:effectLst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2273175" y="5297804"/>
            <a:ext cx="654383" cy="654383"/>
          </a:xfrm>
          <a:prstGeom prst="ellipse">
            <a:avLst/>
          </a:prstGeom>
          <a:solidFill>
            <a:schemeClr val="bg1"/>
          </a:solidFill>
          <a:ln>
            <a:solidFill>
              <a:srgbClr val="7F7F7F"/>
            </a:solidFill>
          </a:ln>
          <a:effectLst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1178449" y="2661214"/>
            <a:ext cx="467419" cy="467419"/>
          </a:xfrm>
          <a:prstGeom prst="ellipse">
            <a:avLst/>
          </a:prstGeom>
          <a:solidFill>
            <a:schemeClr val="bg1"/>
          </a:solidFill>
          <a:ln>
            <a:solidFill>
              <a:srgbClr val="7F7F7F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TextBox 54"/>
          <p:cNvSpPr txBox="1"/>
          <p:nvPr/>
        </p:nvSpPr>
        <p:spPr>
          <a:xfrm>
            <a:off x="928892" y="1535669"/>
            <a:ext cx="245292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b="1" dirty="0" smtClean="0">
                <a:latin typeface="Helvetica"/>
                <a:cs typeface="Helvetica"/>
              </a:rPr>
              <a:t>Show / hide network</a:t>
            </a:r>
            <a:endParaRPr lang="en-US" sz="2800" b="1" dirty="0">
              <a:latin typeface="Helvetica"/>
              <a:cs typeface="Helvetica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4419600" y="786824"/>
            <a:ext cx="2992576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0" i="0" dirty="0" err="1" smtClean="0">
                <a:solidFill>
                  <a:srgbClr val="A6A6A6"/>
                </a:solidFill>
                <a:latin typeface="Wingdings"/>
                <a:ea typeface="Wingdings"/>
                <a:cs typeface="Wingdings"/>
              </a:rPr>
              <a:t></a:t>
            </a:r>
            <a:r>
              <a:rPr lang="en-US" sz="3200" b="1" dirty="0" smtClean="0">
                <a:solidFill>
                  <a:srgbClr val="A6A6A6"/>
                </a:solidFill>
                <a:latin typeface="Helvetica"/>
                <a:ea typeface="Wingdings"/>
                <a:cs typeface="Helvetica"/>
              </a:rPr>
              <a:t> </a:t>
            </a:r>
            <a:r>
              <a:rPr lang="en-US" sz="2800" b="1" dirty="0" smtClean="0">
                <a:solidFill>
                  <a:srgbClr val="A6A6A6"/>
                </a:solidFill>
                <a:latin typeface="Helvetica"/>
                <a:ea typeface="Wingdings"/>
                <a:cs typeface="Helvetica"/>
              </a:rPr>
              <a:t>Network Type</a:t>
            </a:r>
            <a:endParaRPr lang="en-US" sz="2800" b="1" dirty="0" smtClean="0">
              <a:solidFill>
                <a:srgbClr val="A6A6A6"/>
              </a:solidFill>
              <a:latin typeface="Helvetica"/>
              <a:cs typeface="Helvetica"/>
            </a:endParaRPr>
          </a:p>
          <a:p>
            <a:endParaRPr lang="en-US" sz="3200" dirty="0">
              <a:solidFill>
                <a:srgbClr val="A6A6A6"/>
              </a:solidFill>
            </a:endParaRPr>
          </a:p>
        </p:txBody>
      </p:sp>
      <p:sp>
        <p:nvSpPr>
          <p:cNvPr id="57" name="Isosceles Triangle 56"/>
          <p:cNvSpPr/>
          <p:nvPr/>
        </p:nvSpPr>
        <p:spPr>
          <a:xfrm rot="5400000">
            <a:off x="4069803" y="969142"/>
            <a:ext cx="303750" cy="261853"/>
          </a:xfrm>
          <a:prstGeom prst="triangle">
            <a:avLst/>
          </a:prstGeom>
          <a:solidFill>
            <a:schemeClr val="tx1">
              <a:lumMod val="50000"/>
              <a:lumOff val="50000"/>
            </a:schemeClr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5606393" y="1379304"/>
            <a:ext cx="3080407" cy="169520"/>
          </a:xfrm>
          <a:prstGeom prst="rect">
            <a:avLst/>
          </a:prstGeom>
          <a:solidFill>
            <a:srgbClr val="6261FC"/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TextBox 58"/>
          <p:cNvSpPr txBox="1"/>
          <p:nvPr/>
        </p:nvSpPr>
        <p:spPr>
          <a:xfrm>
            <a:off x="4419600" y="1905000"/>
            <a:ext cx="2992576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0" i="0" dirty="0" err="1" smtClean="0">
                <a:solidFill>
                  <a:srgbClr val="A6A6A6"/>
                </a:solidFill>
                <a:latin typeface="Wingdings"/>
                <a:ea typeface="Wingdings"/>
                <a:cs typeface="Wingdings"/>
              </a:rPr>
              <a:t></a:t>
            </a:r>
            <a:r>
              <a:rPr lang="en-US" sz="3200" b="1" dirty="0" smtClean="0">
                <a:solidFill>
                  <a:srgbClr val="A6A6A6"/>
                </a:solidFill>
                <a:latin typeface="Helvetica"/>
                <a:ea typeface="Wingdings"/>
                <a:cs typeface="Helvetica"/>
              </a:rPr>
              <a:t> </a:t>
            </a:r>
            <a:r>
              <a:rPr lang="en-US" sz="2800" b="1" dirty="0" smtClean="0">
                <a:solidFill>
                  <a:srgbClr val="A6A6A6"/>
                </a:solidFill>
                <a:latin typeface="Helvetica"/>
                <a:ea typeface="Wingdings"/>
                <a:cs typeface="Helvetica"/>
              </a:rPr>
              <a:t>Network Type</a:t>
            </a:r>
            <a:endParaRPr lang="en-US" sz="2800" b="1" dirty="0" smtClean="0">
              <a:solidFill>
                <a:srgbClr val="A6A6A6"/>
              </a:solidFill>
              <a:latin typeface="Helvetica"/>
              <a:cs typeface="Helvetica"/>
            </a:endParaRPr>
          </a:p>
          <a:p>
            <a:endParaRPr lang="en-US" sz="3200" dirty="0">
              <a:solidFill>
                <a:srgbClr val="A6A6A6"/>
              </a:solidFill>
            </a:endParaRPr>
          </a:p>
        </p:txBody>
      </p:sp>
      <p:sp>
        <p:nvSpPr>
          <p:cNvPr id="60" name="Isosceles Triangle 59"/>
          <p:cNvSpPr/>
          <p:nvPr/>
        </p:nvSpPr>
        <p:spPr>
          <a:xfrm rot="10800000">
            <a:off x="4069803" y="2100346"/>
            <a:ext cx="303750" cy="261853"/>
          </a:xfrm>
          <a:prstGeom prst="triangle">
            <a:avLst/>
          </a:prstGeom>
          <a:solidFill>
            <a:schemeClr val="tx1">
              <a:lumMod val="50000"/>
              <a:lumOff val="50000"/>
            </a:schemeClr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127000" dist="12700" dir="2700000">
              <a:srgbClr val="51B5FF">
                <a:alpha val="43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5606393" y="2497480"/>
            <a:ext cx="2318407" cy="169520"/>
          </a:xfrm>
          <a:prstGeom prst="rect">
            <a:avLst/>
          </a:prstGeom>
          <a:solidFill>
            <a:srgbClr val="8B6593"/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Isosceles Triangle 61"/>
          <p:cNvSpPr/>
          <p:nvPr/>
        </p:nvSpPr>
        <p:spPr>
          <a:xfrm rot="10800000">
            <a:off x="4527332" y="2990368"/>
            <a:ext cx="303750" cy="261853"/>
          </a:xfrm>
          <a:prstGeom prst="triangle">
            <a:avLst/>
          </a:prstGeom>
          <a:solidFill>
            <a:schemeClr val="tx1">
              <a:lumMod val="50000"/>
              <a:lumOff val="50000"/>
            </a:schemeClr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127000" dist="12700" dir="2700000">
              <a:srgbClr val="51B5FF">
                <a:alpha val="43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5606393" y="3354248"/>
            <a:ext cx="1632607" cy="169520"/>
          </a:xfrm>
          <a:prstGeom prst="rect">
            <a:avLst/>
          </a:prstGeom>
          <a:solidFill>
            <a:srgbClr val="8B6593"/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TextBox 63"/>
          <p:cNvSpPr txBox="1"/>
          <p:nvPr/>
        </p:nvSpPr>
        <p:spPr>
          <a:xfrm>
            <a:off x="5016899" y="2786592"/>
            <a:ext cx="3203446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0" i="0" dirty="0" smtClean="0">
                <a:solidFill>
                  <a:srgbClr val="A6A6A6"/>
                </a:solidFill>
                <a:latin typeface="ＭＳ ゴシック"/>
                <a:ea typeface="ＭＳ ゴシック"/>
                <a:cs typeface="ＭＳ ゴシック"/>
              </a:rPr>
              <a:t>☐</a:t>
            </a:r>
            <a:r>
              <a:rPr lang="en-US" sz="3200" b="1" dirty="0" smtClean="0">
                <a:solidFill>
                  <a:srgbClr val="A6A6A6"/>
                </a:solidFill>
                <a:latin typeface="Helvetica"/>
                <a:ea typeface="Wingdings"/>
                <a:cs typeface="Helvetica"/>
              </a:rPr>
              <a:t> </a:t>
            </a:r>
            <a:r>
              <a:rPr lang="en-US" sz="2800" b="1" dirty="0" smtClean="0">
                <a:solidFill>
                  <a:srgbClr val="A6A6A6"/>
                </a:solidFill>
                <a:latin typeface="Helvetica"/>
                <a:ea typeface="Wingdings"/>
                <a:cs typeface="Helvetica"/>
              </a:rPr>
              <a:t>Network Name</a:t>
            </a:r>
            <a:endParaRPr lang="en-US" sz="2800" b="1" dirty="0" smtClean="0">
              <a:solidFill>
                <a:srgbClr val="A6A6A6"/>
              </a:solidFill>
              <a:latin typeface="Helvetica"/>
              <a:cs typeface="Helvetica"/>
            </a:endParaRPr>
          </a:p>
          <a:p>
            <a:endParaRPr lang="en-US" sz="3200" dirty="0">
              <a:solidFill>
                <a:srgbClr val="A6A6A6"/>
              </a:solidFill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5518061" y="3699266"/>
            <a:ext cx="233980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rgbClr val="A6A6A6"/>
                </a:solidFill>
                <a:latin typeface="Helvetica"/>
                <a:ea typeface="Wingdings"/>
                <a:cs typeface="Helvetica"/>
              </a:rPr>
              <a:t>Description…</a:t>
            </a:r>
            <a:endParaRPr lang="en-US" dirty="0">
              <a:solidFill>
                <a:srgbClr val="A6A6A6"/>
              </a:solidFill>
            </a:endParaRPr>
          </a:p>
        </p:txBody>
      </p:sp>
      <p:cxnSp>
        <p:nvCxnSpPr>
          <p:cNvPr id="66" name="Straight Connector 65"/>
          <p:cNvCxnSpPr/>
          <p:nvPr/>
        </p:nvCxnSpPr>
        <p:spPr>
          <a:xfrm>
            <a:off x="4527333" y="1820174"/>
            <a:ext cx="4464268" cy="4313"/>
          </a:xfrm>
          <a:prstGeom prst="line">
            <a:avLst/>
          </a:prstGeom>
          <a:ln w="1905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/>
          <p:nvPr/>
        </p:nvCxnSpPr>
        <p:spPr>
          <a:xfrm rot="5400000" flipH="1" flipV="1">
            <a:off x="3837668" y="4224239"/>
            <a:ext cx="1671871" cy="1"/>
          </a:xfrm>
          <a:prstGeom prst="straightConnector1">
            <a:avLst/>
          </a:prstGeom>
          <a:ln w="38100" cap="flat" cmpd="sng" algn="ctr">
            <a:solidFill>
              <a:schemeClr val="tx1"/>
            </a:solidFill>
            <a:prstDash val="sysDash"/>
            <a:round/>
            <a:headEnd type="none" w="med" len="med"/>
            <a:tailEnd type="triangle" w="lg" len="lg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9" name="TextBox 68"/>
          <p:cNvSpPr txBox="1"/>
          <p:nvPr/>
        </p:nvSpPr>
        <p:spPr>
          <a:xfrm>
            <a:off x="4014697" y="5085574"/>
            <a:ext cx="32243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Helvetica"/>
                <a:cs typeface="Helvetica"/>
              </a:rPr>
              <a:t>More information</a:t>
            </a:r>
            <a:endParaRPr lang="en-US" sz="2800" b="1" dirty="0">
              <a:latin typeface="Helvetica"/>
              <a:cs typeface="Helvetica"/>
            </a:endParaRPr>
          </a:p>
        </p:txBody>
      </p:sp>
      <p:cxnSp>
        <p:nvCxnSpPr>
          <p:cNvPr id="70" name="Straight Arrow Connector 69"/>
          <p:cNvCxnSpPr/>
          <p:nvPr/>
        </p:nvCxnSpPr>
        <p:spPr>
          <a:xfrm rot="5400000" flipH="1" flipV="1">
            <a:off x="2990501" y="3816264"/>
            <a:ext cx="2487824" cy="1588"/>
          </a:xfrm>
          <a:prstGeom prst="straightConnector1">
            <a:avLst/>
          </a:prstGeom>
          <a:ln w="38100" cap="flat" cmpd="sng" algn="ctr">
            <a:solidFill>
              <a:schemeClr val="tx1"/>
            </a:solidFill>
            <a:prstDash val="sysDash"/>
            <a:round/>
            <a:headEnd type="none" w="med" len="med"/>
            <a:tailEnd type="triangle" w="lg" len="lg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>
            <a:stCxn id="55" idx="3"/>
          </p:cNvCxnSpPr>
          <p:nvPr/>
        </p:nvCxnSpPr>
        <p:spPr>
          <a:xfrm flipV="1">
            <a:off x="3381814" y="1295400"/>
            <a:ext cx="1113986" cy="717323"/>
          </a:xfrm>
          <a:prstGeom prst="straightConnector1">
            <a:avLst/>
          </a:prstGeom>
          <a:ln w="38100" cap="flat" cmpd="sng" algn="ctr">
            <a:solidFill>
              <a:schemeClr val="tx1"/>
            </a:solidFill>
            <a:prstDash val="sysDash"/>
            <a:round/>
            <a:headEnd type="none" w="med" len="med"/>
            <a:tailEnd type="triangle" w="lg" len="lg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shot 2011-01-21 at 12.17.48 P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V="1">
            <a:off x="0" y="-8988"/>
            <a:ext cx="9166397" cy="676219"/>
          </a:xfrm>
          <a:prstGeom prst="rect">
            <a:avLst/>
          </a:prstGeom>
        </p:spPr>
      </p:pic>
      <p:pic>
        <p:nvPicPr>
          <p:cNvPr id="5" name="Picture 4" descr="Screen shot 2011-01-21 at 12.17.48 P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0" y="-8986"/>
            <a:ext cx="433150" cy="6866985"/>
          </a:xfrm>
          <a:prstGeom prst="rect">
            <a:avLst/>
          </a:prstGeom>
        </p:spPr>
      </p:pic>
      <p:sp>
        <p:nvSpPr>
          <p:cNvPr id="8" name="Round Same Side Corner Rectangle 7"/>
          <p:cNvSpPr/>
          <p:nvPr/>
        </p:nvSpPr>
        <p:spPr>
          <a:xfrm>
            <a:off x="6646785" y="143990"/>
            <a:ext cx="1485887" cy="465854"/>
          </a:xfrm>
          <a:prstGeom prst="round2Same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326599"/>
                </a:solidFill>
              </a:rPr>
              <a:t>Functions</a:t>
            </a:r>
            <a:endParaRPr lang="en-US" sz="2400" dirty="0">
              <a:solidFill>
                <a:srgbClr val="326599"/>
              </a:solidFill>
            </a:endParaRPr>
          </a:p>
        </p:txBody>
      </p:sp>
      <p:sp>
        <p:nvSpPr>
          <p:cNvPr id="9" name="Round Same Side Corner Rectangle 8"/>
          <p:cNvSpPr/>
          <p:nvPr/>
        </p:nvSpPr>
        <p:spPr>
          <a:xfrm>
            <a:off x="8558004" y="84110"/>
            <a:ext cx="636456" cy="555116"/>
          </a:xfrm>
          <a:prstGeom prst="round2SameRect">
            <a:avLst/>
          </a:prstGeom>
          <a:solidFill>
            <a:srgbClr val="E0E0E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tx1"/>
              </a:solidFill>
            </a:endParaRPr>
          </a:p>
        </p:txBody>
      </p:sp>
      <p:grpSp>
        <p:nvGrpSpPr>
          <p:cNvPr id="10" name="Group 9"/>
          <p:cNvGrpSpPr/>
          <p:nvPr/>
        </p:nvGrpSpPr>
        <p:grpSpPr>
          <a:xfrm rot="10800000" flipH="1">
            <a:off x="8673813" y="202623"/>
            <a:ext cx="401888" cy="356646"/>
            <a:chOff x="3962400" y="133835"/>
            <a:chExt cx="480850" cy="426718"/>
          </a:xfrm>
          <a:effectLst/>
        </p:grpSpPr>
        <p:sp>
          <p:nvSpPr>
            <p:cNvPr id="11" name="Rounded Rectangle 10"/>
            <p:cNvSpPr/>
            <p:nvPr/>
          </p:nvSpPr>
          <p:spPr>
            <a:xfrm>
              <a:off x="3962400" y="133835"/>
              <a:ext cx="475591" cy="426718"/>
            </a:xfrm>
            <a:prstGeom prst="roundRect">
              <a:avLst/>
            </a:prstGeom>
            <a:gradFill flip="none" rotWithShape="1">
              <a:gsLst>
                <a:gs pos="49000">
                  <a:schemeClr val="lt1"/>
                </a:gs>
                <a:gs pos="100000">
                  <a:schemeClr val="bg1">
                    <a:lumMod val="75000"/>
                  </a:schemeClr>
                </a:gs>
              </a:gsLst>
              <a:lin ang="5400000" scaled="0"/>
              <a:tileRect/>
            </a:gradFill>
            <a:ln w="19050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Minus 11"/>
            <p:cNvSpPr/>
            <p:nvPr/>
          </p:nvSpPr>
          <p:spPr>
            <a:xfrm rot="16200000" flipH="1">
              <a:off x="4217957" y="244237"/>
              <a:ext cx="229015" cy="221571"/>
            </a:xfrm>
            <a:prstGeom prst="mathMinus">
              <a:avLst/>
            </a:prstGeom>
            <a:solidFill>
              <a:schemeClr val="tx1">
                <a:lumMod val="75000"/>
                <a:lumOff val="25000"/>
              </a:schemeClr>
            </a:solidFill>
            <a:ln w="1905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Down Arrow 12"/>
            <p:cNvSpPr/>
            <p:nvPr/>
          </p:nvSpPr>
          <p:spPr>
            <a:xfrm rot="5400000" flipH="1" flipV="1">
              <a:off x="4035276" y="251792"/>
              <a:ext cx="229012" cy="206462"/>
            </a:xfrm>
            <a:prstGeom prst="downArrow">
              <a:avLst>
                <a:gd name="adj1" fmla="val 50978"/>
                <a:gd name="adj2" fmla="val 54486"/>
              </a:avLst>
            </a:prstGeom>
            <a:solidFill>
              <a:schemeClr val="tx1">
                <a:lumMod val="75000"/>
                <a:lumOff val="25000"/>
              </a:schemeClr>
            </a:solidFill>
            <a:ln w="1905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14" name="Rectangle 13"/>
          <p:cNvSpPr/>
          <p:nvPr/>
        </p:nvSpPr>
        <p:spPr>
          <a:xfrm>
            <a:off x="3853740" y="648531"/>
            <a:ext cx="5281850" cy="6184236"/>
          </a:xfrm>
          <a:prstGeom prst="rect">
            <a:avLst/>
          </a:prstGeom>
          <a:noFill/>
          <a:ln w="111125" cap="flat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-1" y="206163"/>
            <a:ext cx="3431365" cy="6651837"/>
          </a:xfrm>
          <a:prstGeom prst="rect">
            <a:avLst/>
          </a:prstGeom>
          <a:noFill/>
          <a:ln w="111125" cap="flat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32990" y="173172"/>
            <a:ext cx="3431365" cy="503038"/>
          </a:xfrm>
          <a:prstGeom prst="rect">
            <a:avLst/>
          </a:prstGeom>
          <a:solidFill>
            <a:srgbClr val="E0E0E0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ounded Rectangle 52"/>
          <p:cNvSpPr/>
          <p:nvPr/>
        </p:nvSpPr>
        <p:spPr>
          <a:xfrm>
            <a:off x="5517056" y="2911715"/>
            <a:ext cx="3474544" cy="381526"/>
          </a:xfrm>
          <a:prstGeom prst="roundRect">
            <a:avLst/>
          </a:prstGeom>
          <a:solidFill>
            <a:srgbClr val="FFFFD4"/>
          </a:solidFill>
          <a:ln w="127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rgbClr val="7F7F7F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0" y="4618545"/>
            <a:ext cx="3347613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atin typeface="Helvetica"/>
                <a:cs typeface="Helvetica"/>
              </a:rPr>
              <a:t>Click and drag</a:t>
            </a:r>
          </a:p>
          <a:p>
            <a:pPr algn="ctr"/>
            <a:r>
              <a:rPr lang="en-US" sz="2800" b="1" dirty="0" smtClean="0">
                <a:latin typeface="Helvetica"/>
                <a:cs typeface="Helvetica"/>
              </a:rPr>
              <a:t>or </a:t>
            </a:r>
            <a:r>
              <a:rPr lang="en-US" sz="2800" b="1" i="1" dirty="0" err="1" smtClean="0">
                <a:latin typeface="Courier"/>
                <a:cs typeface="Courier"/>
              </a:rPr>
              <a:t>shift</a:t>
            </a:r>
            <a:r>
              <a:rPr lang="en-US" sz="2800" b="1" dirty="0" err="1" smtClean="0">
                <a:latin typeface="Helvetica"/>
                <a:cs typeface="Helvetica"/>
              </a:rPr>
              <a:t>+</a:t>
            </a:r>
            <a:r>
              <a:rPr lang="en-US" sz="2800" b="1" i="1" dirty="0" err="1" smtClean="0">
                <a:latin typeface="Helvetica"/>
                <a:cs typeface="Helvetica"/>
              </a:rPr>
              <a:t>click</a:t>
            </a:r>
            <a:r>
              <a:rPr lang="en-US" sz="2800" b="1" i="1" dirty="0" smtClean="0">
                <a:latin typeface="Helvetica"/>
                <a:cs typeface="Helvetica"/>
              </a:rPr>
              <a:t> </a:t>
            </a:r>
            <a:r>
              <a:rPr lang="en-US" sz="2800" b="1" dirty="0" smtClean="0">
                <a:latin typeface="Helvetica"/>
                <a:cs typeface="Helvetica"/>
              </a:rPr>
              <a:t>to highlight many genes, networks</a:t>
            </a:r>
            <a:endParaRPr lang="en-US" sz="2800" b="1" dirty="0">
              <a:latin typeface="Helvetica"/>
              <a:cs typeface="Helvetica"/>
            </a:endParaRPr>
          </a:p>
        </p:txBody>
      </p:sp>
      <p:cxnSp>
        <p:nvCxnSpPr>
          <p:cNvPr id="55" name="Straight Arrow Connector 54"/>
          <p:cNvCxnSpPr/>
          <p:nvPr/>
        </p:nvCxnSpPr>
        <p:spPr>
          <a:xfrm rot="5400000" flipH="1" flipV="1">
            <a:off x="1041224" y="3904578"/>
            <a:ext cx="1593814" cy="31033"/>
          </a:xfrm>
          <a:prstGeom prst="straightConnector1">
            <a:avLst/>
          </a:prstGeom>
          <a:ln w="38100" cap="flat" cmpd="sng" algn="ctr">
            <a:solidFill>
              <a:schemeClr val="tx1"/>
            </a:solidFill>
            <a:prstDash val="sysDash"/>
            <a:round/>
            <a:headEnd type="none" w="med" len="med"/>
            <a:tailEnd type="triangle" w="lg" len="lg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4419600" y="786824"/>
            <a:ext cx="2992576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0" i="0" dirty="0" err="1" smtClean="0">
                <a:solidFill>
                  <a:srgbClr val="A6A6A6"/>
                </a:solidFill>
                <a:latin typeface="Wingdings"/>
                <a:ea typeface="Wingdings"/>
                <a:cs typeface="Wingdings"/>
              </a:rPr>
              <a:t></a:t>
            </a:r>
            <a:r>
              <a:rPr lang="en-US" sz="3200" b="1" dirty="0" smtClean="0">
                <a:solidFill>
                  <a:srgbClr val="A6A6A6"/>
                </a:solidFill>
                <a:latin typeface="Helvetica"/>
                <a:ea typeface="Wingdings"/>
                <a:cs typeface="Helvetica"/>
              </a:rPr>
              <a:t> </a:t>
            </a:r>
            <a:r>
              <a:rPr lang="en-US" sz="2800" b="1" dirty="0" smtClean="0">
                <a:solidFill>
                  <a:srgbClr val="A6A6A6"/>
                </a:solidFill>
                <a:latin typeface="Helvetica"/>
                <a:ea typeface="Wingdings"/>
                <a:cs typeface="Helvetica"/>
              </a:rPr>
              <a:t>Network Type</a:t>
            </a:r>
            <a:endParaRPr lang="en-US" sz="2800" b="1" dirty="0" smtClean="0">
              <a:solidFill>
                <a:srgbClr val="A6A6A6"/>
              </a:solidFill>
              <a:latin typeface="Helvetica"/>
              <a:cs typeface="Helvetica"/>
            </a:endParaRPr>
          </a:p>
          <a:p>
            <a:endParaRPr lang="en-US" sz="3200" dirty="0">
              <a:solidFill>
                <a:srgbClr val="A6A6A6"/>
              </a:solidFill>
            </a:endParaRPr>
          </a:p>
        </p:txBody>
      </p:sp>
      <p:sp>
        <p:nvSpPr>
          <p:cNvPr id="57" name="Isosceles Triangle 56"/>
          <p:cNvSpPr/>
          <p:nvPr/>
        </p:nvSpPr>
        <p:spPr>
          <a:xfrm rot="5400000">
            <a:off x="4069803" y="969142"/>
            <a:ext cx="303750" cy="261853"/>
          </a:xfrm>
          <a:prstGeom prst="triangle">
            <a:avLst/>
          </a:prstGeom>
          <a:solidFill>
            <a:schemeClr val="tx1">
              <a:lumMod val="50000"/>
              <a:lumOff val="50000"/>
            </a:schemeClr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5606393" y="1379304"/>
            <a:ext cx="3080407" cy="169520"/>
          </a:xfrm>
          <a:prstGeom prst="rect">
            <a:avLst/>
          </a:prstGeom>
          <a:solidFill>
            <a:srgbClr val="6261FC"/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TextBox 58"/>
          <p:cNvSpPr txBox="1"/>
          <p:nvPr/>
        </p:nvSpPr>
        <p:spPr>
          <a:xfrm>
            <a:off x="4419600" y="1905000"/>
            <a:ext cx="2992576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0" i="0" dirty="0" err="1" smtClean="0">
                <a:solidFill>
                  <a:srgbClr val="A6A6A6"/>
                </a:solidFill>
                <a:latin typeface="Wingdings"/>
                <a:ea typeface="Wingdings"/>
                <a:cs typeface="Wingdings"/>
              </a:rPr>
              <a:t></a:t>
            </a:r>
            <a:r>
              <a:rPr lang="en-US" sz="3200" b="1" dirty="0" smtClean="0">
                <a:solidFill>
                  <a:srgbClr val="A6A6A6"/>
                </a:solidFill>
                <a:latin typeface="Helvetica"/>
                <a:ea typeface="Wingdings"/>
                <a:cs typeface="Helvetica"/>
              </a:rPr>
              <a:t> </a:t>
            </a:r>
            <a:r>
              <a:rPr lang="en-US" sz="2800" b="1" dirty="0" smtClean="0">
                <a:solidFill>
                  <a:srgbClr val="A6A6A6"/>
                </a:solidFill>
                <a:latin typeface="Helvetica"/>
                <a:ea typeface="Wingdings"/>
                <a:cs typeface="Helvetica"/>
              </a:rPr>
              <a:t>Network Type</a:t>
            </a:r>
            <a:endParaRPr lang="en-US" sz="2800" b="1" dirty="0" smtClean="0">
              <a:solidFill>
                <a:srgbClr val="A6A6A6"/>
              </a:solidFill>
              <a:latin typeface="Helvetica"/>
              <a:cs typeface="Helvetica"/>
            </a:endParaRPr>
          </a:p>
          <a:p>
            <a:endParaRPr lang="en-US" sz="3200" dirty="0">
              <a:solidFill>
                <a:srgbClr val="A6A6A6"/>
              </a:solidFill>
            </a:endParaRPr>
          </a:p>
        </p:txBody>
      </p:sp>
      <p:sp>
        <p:nvSpPr>
          <p:cNvPr id="60" name="Isosceles Triangle 59"/>
          <p:cNvSpPr/>
          <p:nvPr/>
        </p:nvSpPr>
        <p:spPr>
          <a:xfrm rot="10800000">
            <a:off x="4069803" y="2100346"/>
            <a:ext cx="303750" cy="261853"/>
          </a:xfrm>
          <a:prstGeom prst="triangle">
            <a:avLst/>
          </a:prstGeom>
          <a:solidFill>
            <a:schemeClr val="tx1">
              <a:lumMod val="50000"/>
              <a:lumOff val="50000"/>
            </a:schemeClr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5606393" y="2497480"/>
            <a:ext cx="2318407" cy="169520"/>
          </a:xfrm>
          <a:prstGeom prst="rect">
            <a:avLst/>
          </a:prstGeom>
          <a:solidFill>
            <a:srgbClr val="8B6593"/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Isosceles Triangle 61"/>
          <p:cNvSpPr/>
          <p:nvPr/>
        </p:nvSpPr>
        <p:spPr>
          <a:xfrm rot="10800000">
            <a:off x="4527332" y="2990368"/>
            <a:ext cx="303750" cy="261853"/>
          </a:xfrm>
          <a:prstGeom prst="triangle">
            <a:avLst/>
          </a:prstGeom>
          <a:solidFill>
            <a:schemeClr val="tx1">
              <a:lumMod val="50000"/>
              <a:lumOff val="50000"/>
            </a:schemeClr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5606393" y="3354248"/>
            <a:ext cx="1632607" cy="169520"/>
          </a:xfrm>
          <a:prstGeom prst="rect">
            <a:avLst/>
          </a:prstGeom>
          <a:solidFill>
            <a:srgbClr val="8B6593"/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TextBox 63"/>
          <p:cNvSpPr txBox="1"/>
          <p:nvPr/>
        </p:nvSpPr>
        <p:spPr>
          <a:xfrm>
            <a:off x="5016899" y="2786592"/>
            <a:ext cx="315896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0" i="0" dirty="0" err="1" smtClean="0">
                <a:solidFill>
                  <a:srgbClr val="A6A6A6"/>
                </a:solidFill>
                <a:latin typeface="Wingdings"/>
                <a:ea typeface="Wingdings"/>
                <a:cs typeface="Wingdings"/>
              </a:rPr>
              <a:t></a:t>
            </a:r>
            <a:r>
              <a:rPr lang="en-US" sz="3200" b="1" dirty="0" smtClean="0">
                <a:solidFill>
                  <a:srgbClr val="A6A6A6"/>
                </a:solidFill>
                <a:latin typeface="Helvetica"/>
                <a:ea typeface="Wingdings"/>
                <a:cs typeface="Helvetica"/>
              </a:rPr>
              <a:t> </a:t>
            </a:r>
            <a:r>
              <a:rPr lang="en-US" sz="2800" b="1" dirty="0" smtClean="0">
                <a:solidFill>
                  <a:srgbClr val="A6A6A6"/>
                </a:solidFill>
                <a:latin typeface="Helvetica"/>
                <a:ea typeface="Wingdings"/>
                <a:cs typeface="Helvetica"/>
              </a:rPr>
              <a:t>Network Name</a:t>
            </a:r>
            <a:endParaRPr lang="en-US" sz="2800" b="1" dirty="0" smtClean="0">
              <a:solidFill>
                <a:srgbClr val="A6A6A6"/>
              </a:solidFill>
              <a:latin typeface="Helvetica"/>
              <a:cs typeface="Helvetica"/>
            </a:endParaRPr>
          </a:p>
          <a:p>
            <a:endParaRPr lang="en-US" sz="3200" dirty="0">
              <a:solidFill>
                <a:srgbClr val="A6A6A6"/>
              </a:solidFill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5518061" y="3699266"/>
            <a:ext cx="233980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rgbClr val="A6A6A6"/>
                </a:solidFill>
                <a:latin typeface="Helvetica"/>
                <a:ea typeface="Wingdings"/>
                <a:cs typeface="Helvetica"/>
              </a:rPr>
              <a:t>Description…</a:t>
            </a:r>
            <a:endParaRPr lang="en-US" dirty="0">
              <a:solidFill>
                <a:srgbClr val="A6A6A6"/>
              </a:solidFill>
            </a:endParaRPr>
          </a:p>
        </p:txBody>
      </p:sp>
      <p:cxnSp>
        <p:nvCxnSpPr>
          <p:cNvPr id="66" name="Straight Connector 65"/>
          <p:cNvCxnSpPr/>
          <p:nvPr/>
        </p:nvCxnSpPr>
        <p:spPr>
          <a:xfrm>
            <a:off x="4527333" y="1820174"/>
            <a:ext cx="4464268" cy="4313"/>
          </a:xfrm>
          <a:prstGeom prst="line">
            <a:avLst/>
          </a:prstGeom>
          <a:ln w="1905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/>
          <p:nvPr/>
        </p:nvCxnSpPr>
        <p:spPr>
          <a:xfrm flipV="1">
            <a:off x="3199885" y="3413703"/>
            <a:ext cx="2210315" cy="2185674"/>
          </a:xfrm>
          <a:prstGeom prst="straightConnector1">
            <a:avLst/>
          </a:prstGeom>
          <a:ln w="38100" cap="flat" cmpd="sng" algn="ctr">
            <a:solidFill>
              <a:schemeClr val="tx1"/>
            </a:solidFill>
            <a:prstDash val="sysDash"/>
            <a:round/>
            <a:headEnd type="none" w="med" len="med"/>
            <a:tailEnd type="triangle" w="lg" len="lg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 rot="16200000" flipV="1">
            <a:off x="1681692" y="2817514"/>
            <a:ext cx="1304942" cy="844734"/>
          </a:xfrm>
          <a:prstGeom prst="line">
            <a:avLst/>
          </a:prstGeom>
          <a:ln w="104775" cap="flat" cmpd="sng" algn="ctr">
            <a:solidFill>
              <a:srgbClr val="6261FC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 rot="16200000" flipV="1">
            <a:off x="976958" y="1652574"/>
            <a:ext cx="1495732" cy="373938"/>
          </a:xfrm>
          <a:prstGeom prst="line">
            <a:avLst/>
          </a:prstGeom>
          <a:solidFill>
            <a:schemeClr val="bg1">
              <a:lumMod val="75000"/>
            </a:schemeClr>
          </a:solidFill>
          <a:ln w="92075" cap="flat" cmpd="sng" algn="ctr">
            <a:solidFill>
              <a:srgbClr val="8B6593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</p:cxnSp>
      <p:cxnSp>
        <p:nvCxnSpPr>
          <p:cNvPr id="71" name="Straight Connector 70"/>
          <p:cNvCxnSpPr/>
          <p:nvPr/>
        </p:nvCxnSpPr>
        <p:spPr>
          <a:xfrm rot="10800000" flipV="1">
            <a:off x="540703" y="2587408"/>
            <a:ext cx="1371089" cy="1059478"/>
          </a:xfrm>
          <a:prstGeom prst="line">
            <a:avLst/>
          </a:prstGeom>
          <a:ln w="85725" cap="flat" cmpd="sng" algn="ctr">
            <a:solidFill>
              <a:srgbClr val="8B6593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72" name="Oval 71"/>
          <p:cNvSpPr/>
          <p:nvPr/>
        </p:nvSpPr>
        <p:spPr>
          <a:xfrm>
            <a:off x="197931" y="3335274"/>
            <a:ext cx="623222" cy="623222"/>
          </a:xfrm>
          <a:prstGeom prst="ellipse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3" name="Straight Connector 72"/>
          <p:cNvCxnSpPr/>
          <p:nvPr/>
        </p:nvCxnSpPr>
        <p:spPr>
          <a:xfrm rot="5400000">
            <a:off x="1774398" y="1613523"/>
            <a:ext cx="1111282" cy="836489"/>
          </a:xfrm>
          <a:prstGeom prst="line">
            <a:avLst/>
          </a:prstGeom>
          <a:ln w="130175" cap="flat" cmpd="sng" algn="ctr">
            <a:solidFill>
              <a:srgbClr val="8B6593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74" name="Oval 73"/>
          <p:cNvSpPr/>
          <p:nvPr/>
        </p:nvSpPr>
        <p:spPr>
          <a:xfrm>
            <a:off x="2415318" y="1199828"/>
            <a:ext cx="623222" cy="623222"/>
          </a:xfrm>
          <a:prstGeom prst="ellipse">
            <a:avLst/>
          </a:prstGeom>
          <a:solidFill>
            <a:schemeClr val="bg1"/>
          </a:solidFill>
          <a:ln>
            <a:solidFill>
              <a:srgbClr val="7F7F7F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Oval 74"/>
          <p:cNvSpPr/>
          <p:nvPr/>
        </p:nvSpPr>
        <p:spPr>
          <a:xfrm>
            <a:off x="1537856" y="2151153"/>
            <a:ext cx="810189" cy="810188"/>
          </a:xfrm>
          <a:prstGeom prst="ellipse">
            <a:avLst/>
          </a:prstGeom>
          <a:solidFill>
            <a:schemeClr val="bg1">
              <a:lumMod val="75000"/>
            </a:schemeClr>
          </a:solidFill>
          <a:ln w="508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152400" dir="2700000">
              <a:srgbClr val="FFFF00">
                <a:alpha val="86000"/>
              </a:srgbClr>
            </a:outerShd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Oval 75"/>
          <p:cNvSpPr/>
          <p:nvPr/>
        </p:nvSpPr>
        <p:spPr>
          <a:xfrm>
            <a:off x="2398872" y="3541300"/>
            <a:ext cx="654383" cy="654383"/>
          </a:xfrm>
          <a:prstGeom prst="ellipse">
            <a:avLst/>
          </a:prstGeom>
          <a:solidFill>
            <a:schemeClr val="bg1"/>
          </a:solidFill>
          <a:ln>
            <a:solidFill>
              <a:srgbClr val="7F7F7F"/>
            </a:solidFill>
          </a:ln>
          <a:effectLst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Oval 76"/>
          <p:cNvSpPr/>
          <p:nvPr/>
        </p:nvSpPr>
        <p:spPr>
          <a:xfrm>
            <a:off x="1304146" y="904710"/>
            <a:ext cx="467419" cy="467419"/>
          </a:xfrm>
          <a:prstGeom prst="ellipse">
            <a:avLst/>
          </a:prstGeom>
          <a:solidFill>
            <a:schemeClr val="bg1"/>
          </a:solidFill>
          <a:ln w="508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152400" dir="2700000">
              <a:srgbClr val="FFFF00">
                <a:alpha val="86000"/>
              </a:srgbClr>
            </a:outerShd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ectangle 67"/>
          <p:cNvSpPr/>
          <p:nvPr/>
        </p:nvSpPr>
        <p:spPr>
          <a:xfrm>
            <a:off x="954212" y="748632"/>
            <a:ext cx="1484187" cy="2279751"/>
          </a:xfrm>
          <a:prstGeom prst="rect">
            <a:avLst/>
          </a:prstGeom>
          <a:solidFill>
            <a:srgbClr val="3366FF">
              <a:alpha val="6000"/>
            </a:srgbClr>
          </a:solidFill>
          <a:ln w="12700" cap="flat" cmpd="sng" algn="ctr">
            <a:solidFill>
              <a:schemeClr val="tx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0" name="Round Same Side Corner Rectangle 79"/>
          <p:cNvSpPr/>
          <p:nvPr/>
        </p:nvSpPr>
        <p:spPr>
          <a:xfrm>
            <a:off x="3818920" y="145205"/>
            <a:ext cx="1479512" cy="465854"/>
          </a:xfrm>
          <a:prstGeom prst="round2SameRect">
            <a:avLst/>
          </a:prstGeom>
          <a:solidFill>
            <a:srgbClr val="E0E0E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Networks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81" name="Round Same Side Corner Rectangle 80"/>
          <p:cNvSpPr/>
          <p:nvPr/>
        </p:nvSpPr>
        <p:spPr>
          <a:xfrm>
            <a:off x="5417879" y="142985"/>
            <a:ext cx="1108446" cy="465854"/>
          </a:xfrm>
          <a:prstGeom prst="round2Same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326599"/>
                </a:solidFill>
              </a:rPr>
              <a:t>Genes</a:t>
            </a:r>
            <a:endParaRPr lang="en-US" sz="2400" dirty="0">
              <a:solidFill>
                <a:srgbClr val="326599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4637</TotalTime>
  <Words>114</Words>
  <Application>Microsoft Macintosh PowerPoint</Application>
  <PresentationFormat>On-screen Show (4:3)</PresentationFormat>
  <Paragraphs>42</Paragraphs>
  <Slides>8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GeneMANIA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GeneMANIA</dc:title>
  <dc:creator>Christian Lopes</dc:creator>
  <cp:lastModifiedBy>maxfranz</cp:lastModifiedBy>
  <cp:revision>120</cp:revision>
  <dcterms:created xsi:type="dcterms:W3CDTF">2011-01-21T17:13:17Z</dcterms:created>
  <dcterms:modified xsi:type="dcterms:W3CDTF">2011-01-24T17:04:10Z</dcterms:modified>
</cp:coreProperties>
</file>